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3" r:id="rId3"/>
    <p:sldId id="257" r:id="rId4"/>
    <p:sldId id="264" r:id="rId5"/>
    <p:sldId id="258" r:id="rId6"/>
    <p:sldId id="268" r:id="rId7"/>
    <p:sldId id="267" r:id="rId8"/>
    <p:sldId id="265" r:id="rId9"/>
    <p:sldId id="259" r:id="rId10"/>
    <p:sldId id="260" r:id="rId11"/>
    <p:sldId id="261"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097"/>
    <p:restoredTop sz="94710"/>
  </p:normalViewPr>
  <p:slideViewPr>
    <p:cSldViewPr snapToGrid="0">
      <p:cViewPr varScale="1">
        <p:scale>
          <a:sx n="56" d="100"/>
          <a:sy n="56" d="100"/>
        </p:scale>
        <p:origin x="184" y="212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DDBA17-E542-4C84-A7FF-0520C626F24C}"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8CAE8E2-6280-449E-A53E-B0633643D021}">
      <dgm:prSet/>
      <dgm:spPr/>
      <dgm:t>
        <a:bodyPr/>
        <a:lstStyle/>
        <a:p>
          <a:pPr>
            <a:lnSpc>
              <a:spcPct val="100000"/>
            </a:lnSpc>
          </a:pPr>
          <a:r>
            <a:rPr lang="en-US" b="0" i="0"/>
            <a:t>The Google Translate API is a cloud-based service that enables developers to integrate automatic translation into their applications or websites. </a:t>
          </a:r>
        </a:p>
        <a:p>
          <a:pPr>
            <a:lnSpc>
              <a:spcPct val="100000"/>
            </a:lnSpc>
          </a:pPr>
          <a:r>
            <a:rPr lang="en-US" b="0" i="0"/>
            <a:t>The API can be used to translate text in real-time or translate large volumes of text in bulk. </a:t>
          </a:r>
          <a:endParaRPr lang="en-US"/>
        </a:p>
      </dgm:t>
    </dgm:pt>
    <dgm:pt modelId="{F98A291D-7748-4121-A230-68CF8B0CAE19}" type="parTrans" cxnId="{290B744C-6B34-4D2B-B51D-52865EE43EC0}">
      <dgm:prSet/>
      <dgm:spPr/>
      <dgm:t>
        <a:bodyPr/>
        <a:lstStyle/>
        <a:p>
          <a:endParaRPr lang="en-US"/>
        </a:p>
      </dgm:t>
    </dgm:pt>
    <dgm:pt modelId="{91D73083-2E04-4D5B-B145-AFA0AEA0DD25}" type="sibTrans" cxnId="{290B744C-6B34-4D2B-B51D-52865EE43EC0}">
      <dgm:prSet/>
      <dgm:spPr/>
      <dgm:t>
        <a:bodyPr/>
        <a:lstStyle/>
        <a:p>
          <a:pPr>
            <a:lnSpc>
              <a:spcPct val="100000"/>
            </a:lnSpc>
          </a:pPr>
          <a:endParaRPr lang="en-US"/>
        </a:p>
      </dgm:t>
    </dgm:pt>
    <dgm:pt modelId="{FD14607C-D648-4F73-96B6-E6244FD5ACF7}">
      <dgm:prSet/>
      <dgm:spPr/>
      <dgm:t>
        <a:bodyPr/>
        <a:lstStyle/>
        <a:p>
          <a:pPr>
            <a:lnSpc>
              <a:spcPct val="100000"/>
            </a:lnSpc>
          </a:pPr>
          <a:r>
            <a:rPr lang="en-US" b="0" i="0"/>
            <a:t>One of the key advantages of the Google Translate API is that it's powered by Google's advanced machine learning technology. This means that the translations produced by the API are more accurate and natural-sounding than ever before. </a:t>
          </a:r>
          <a:endParaRPr lang="en-US"/>
        </a:p>
      </dgm:t>
    </dgm:pt>
    <dgm:pt modelId="{3AC9B259-DF83-4838-A0D7-45C530696239}" type="parTrans" cxnId="{8CE80157-6706-4696-AA1E-BCFFB5A865F0}">
      <dgm:prSet/>
      <dgm:spPr/>
      <dgm:t>
        <a:bodyPr/>
        <a:lstStyle/>
        <a:p>
          <a:endParaRPr lang="en-US"/>
        </a:p>
      </dgm:t>
    </dgm:pt>
    <dgm:pt modelId="{3D916818-83D2-452D-A0D0-5F5E2FAE8E05}" type="sibTrans" cxnId="{8CE80157-6706-4696-AA1E-BCFFB5A865F0}">
      <dgm:prSet/>
      <dgm:spPr/>
      <dgm:t>
        <a:bodyPr/>
        <a:lstStyle/>
        <a:p>
          <a:pPr>
            <a:lnSpc>
              <a:spcPct val="100000"/>
            </a:lnSpc>
          </a:pPr>
          <a:endParaRPr lang="en-US"/>
        </a:p>
      </dgm:t>
    </dgm:pt>
    <dgm:pt modelId="{272F18C2-5776-4F86-A095-65747B5F6E82}">
      <dgm:prSet/>
      <dgm:spPr/>
      <dgm:t>
        <a:bodyPr/>
        <a:lstStyle/>
        <a:p>
          <a:pPr>
            <a:lnSpc>
              <a:spcPct val="100000"/>
            </a:lnSpc>
          </a:pPr>
          <a:r>
            <a:rPr lang="en-US" b="0" i="0"/>
            <a:t>Google Translate uses neural machine translation, which is a form of AI that uses deep learning algorithms to learn from vast amounts of data to generate more accurate translations.</a:t>
          </a:r>
          <a:endParaRPr lang="en-US"/>
        </a:p>
      </dgm:t>
    </dgm:pt>
    <dgm:pt modelId="{B89205E6-8452-4182-8CF3-579B6D3269C4}" type="parTrans" cxnId="{90A99804-870F-4F0B-85CE-83C955738417}">
      <dgm:prSet/>
      <dgm:spPr/>
      <dgm:t>
        <a:bodyPr/>
        <a:lstStyle/>
        <a:p>
          <a:endParaRPr lang="en-US"/>
        </a:p>
      </dgm:t>
    </dgm:pt>
    <dgm:pt modelId="{86CB926C-6ABB-469B-AC25-EEF50B812057}" type="sibTrans" cxnId="{90A99804-870F-4F0B-85CE-83C955738417}">
      <dgm:prSet/>
      <dgm:spPr/>
      <dgm:t>
        <a:bodyPr/>
        <a:lstStyle/>
        <a:p>
          <a:endParaRPr lang="en-US"/>
        </a:p>
      </dgm:t>
    </dgm:pt>
    <dgm:pt modelId="{8BEB9167-C478-CD46-B0DA-EC5A5069C769}">
      <dgm:prSet/>
      <dgm:spPr/>
      <dgm:t>
        <a:bodyPr/>
        <a:lstStyle/>
        <a:p>
          <a:pPr>
            <a:lnSpc>
              <a:spcPct val="100000"/>
            </a:lnSpc>
          </a:pPr>
          <a:r>
            <a:rPr lang="en-US" b="0" i="0"/>
            <a:t>The Google Translate API supports over 100 languages and offers a range of customization options for developers.</a:t>
          </a:r>
          <a:endParaRPr lang="en-US"/>
        </a:p>
      </dgm:t>
    </dgm:pt>
    <dgm:pt modelId="{780287D6-940D-E641-B42B-D3062C14E9EA}" type="parTrans" cxnId="{0850B3F6-3B4F-9745-A325-92C57EF6D6D9}">
      <dgm:prSet/>
      <dgm:spPr/>
      <dgm:t>
        <a:bodyPr/>
        <a:lstStyle/>
        <a:p>
          <a:endParaRPr lang="en-US"/>
        </a:p>
      </dgm:t>
    </dgm:pt>
    <dgm:pt modelId="{3BCA9DF5-D0EF-8B41-B43E-4B08DEF3CF8A}" type="sibTrans" cxnId="{0850B3F6-3B4F-9745-A325-92C57EF6D6D9}">
      <dgm:prSet/>
      <dgm:spPr/>
      <dgm:t>
        <a:bodyPr/>
        <a:lstStyle/>
        <a:p>
          <a:pPr>
            <a:lnSpc>
              <a:spcPct val="100000"/>
            </a:lnSpc>
          </a:pPr>
          <a:endParaRPr lang="en-US"/>
        </a:p>
      </dgm:t>
    </dgm:pt>
    <dgm:pt modelId="{DBE5F266-13F6-498A-A95D-605364680FE1}" type="pres">
      <dgm:prSet presAssocID="{86DDBA17-E542-4C84-A7FF-0520C626F24C}" presName="root" presStyleCnt="0">
        <dgm:presLayoutVars>
          <dgm:dir/>
          <dgm:resizeHandles val="exact"/>
        </dgm:presLayoutVars>
      </dgm:prSet>
      <dgm:spPr/>
    </dgm:pt>
    <dgm:pt modelId="{464D2955-5C2B-4B12-B1BE-0B3B1A9D6CDF}" type="pres">
      <dgm:prSet presAssocID="{86DDBA17-E542-4C84-A7FF-0520C626F24C}" presName="container" presStyleCnt="0">
        <dgm:presLayoutVars>
          <dgm:dir/>
          <dgm:resizeHandles val="exact"/>
        </dgm:presLayoutVars>
      </dgm:prSet>
      <dgm:spPr/>
    </dgm:pt>
    <dgm:pt modelId="{CFA3CF65-6060-4530-B158-F74FEA237D3C}" type="pres">
      <dgm:prSet presAssocID="{98CAE8E2-6280-449E-A53E-B0633643D021}" presName="compNode" presStyleCnt="0"/>
      <dgm:spPr/>
    </dgm:pt>
    <dgm:pt modelId="{44A409FA-CFDA-428F-A0B7-A416732F2C62}" type="pres">
      <dgm:prSet presAssocID="{98CAE8E2-6280-449E-A53E-B0633643D021}" presName="iconBgRect" presStyleLbl="bgShp" presStyleIdx="0" presStyleCnt="4"/>
      <dgm:spPr/>
    </dgm:pt>
    <dgm:pt modelId="{28D97492-B1D0-4121-BD36-180B6C46802D}" type="pres">
      <dgm:prSet presAssocID="{98CAE8E2-6280-449E-A53E-B0633643D02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yncing Cloud"/>
        </a:ext>
      </dgm:extLst>
    </dgm:pt>
    <dgm:pt modelId="{4D132562-20B4-4A0B-928B-D0E27D9778AD}" type="pres">
      <dgm:prSet presAssocID="{98CAE8E2-6280-449E-A53E-B0633643D021}" presName="spaceRect" presStyleCnt="0"/>
      <dgm:spPr/>
    </dgm:pt>
    <dgm:pt modelId="{E779BD96-5E3D-40D1-A1B6-71EF54E66B81}" type="pres">
      <dgm:prSet presAssocID="{98CAE8E2-6280-449E-A53E-B0633643D021}" presName="textRect" presStyleLbl="revTx" presStyleIdx="0" presStyleCnt="4">
        <dgm:presLayoutVars>
          <dgm:chMax val="1"/>
          <dgm:chPref val="1"/>
        </dgm:presLayoutVars>
      </dgm:prSet>
      <dgm:spPr/>
    </dgm:pt>
    <dgm:pt modelId="{EC1789C6-049D-441B-AFC7-28EE71E355D9}" type="pres">
      <dgm:prSet presAssocID="{91D73083-2E04-4D5B-B145-AFA0AEA0DD25}" presName="sibTrans" presStyleLbl="sibTrans2D1" presStyleIdx="0" presStyleCnt="0"/>
      <dgm:spPr/>
    </dgm:pt>
    <dgm:pt modelId="{FB66ECA1-CA9B-47C0-86BB-993CB2FE7A8F}" type="pres">
      <dgm:prSet presAssocID="{8BEB9167-C478-CD46-B0DA-EC5A5069C769}" presName="compNode" presStyleCnt="0"/>
      <dgm:spPr/>
    </dgm:pt>
    <dgm:pt modelId="{78B51BF4-EF2D-42EB-8373-958620AE1467}" type="pres">
      <dgm:prSet presAssocID="{8BEB9167-C478-CD46-B0DA-EC5A5069C769}" presName="iconBgRect" presStyleLbl="bgShp" presStyleIdx="1" presStyleCnt="4"/>
      <dgm:spPr/>
    </dgm:pt>
    <dgm:pt modelId="{2B9BEDEA-C0A4-4101-9B78-1D00E083EA6F}" type="pres">
      <dgm:prSet presAssocID="{8BEB9167-C478-CD46-B0DA-EC5A5069C76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ubtitles"/>
        </a:ext>
      </dgm:extLst>
    </dgm:pt>
    <dgm:pt modelId="{633BE0FB-C1D9-4573-864C-FF6715E562C9}" type="pres">
      <dgm:prSet presAssocID="{8BEB9167-C478-CD46-B0DA-EC5A5069C769}" presName="spaceRect" presStyleCnt="0"/>
      <dgm:spPr/>
    </dgm:pt>
    <dgm:pt modelId="{AF932D24-3576-4E65-A5D3-D45A0A27B634}" type="pres">
      <dgm:prSet presAssocID="{8BEB9167-C478-CD46-B0DA-EC5A5069C769}" presName="textRect" presStyleLbl="revTx" presStyleIdx="1" presStyleCnt="4">
        <dgm:presLayoutVars>
          <dgm:chMax val="1"/>
          <dgm:chPref val="1"/>
        </dgm:presLayoutVars>
      </dgm:prSet>
      <dgm:spPr/>
    </dgm:pt>
    <dgm:pt modelId="{873396AF-4DE0-4A87-96CE-A10B66131DDD}" type="pres">
      <dgm:prSet presAssocID="{3BCA9DF5-D0EF-8B41-B43E-4B08DEF3CF8A}" presName="sibTrans" presStyleLbl="sibTrans2D1" presStyleIdx="0" presStyleCnt="0"/>
      <dgm:spPr/>
    </dgm:pt>
    <dgm:pt modelId="{1A5D3BBA-4512-4008-A7F8-0D160A8A72F2}" type="pres">
      <dgm:prSet presAssocID="{FD14607C-D648-4F73-96B6-E6244FD5ACF7}" presName="compNode" presStyleCnt="0"/>
      <dgm:spPr/>
    </dgm:pt>
    <dgm:pt modelId="{D687E90E-D007-4541-9588-E41AC979ED93}" type="pres">
      <dgm:prSet presAssocID="{FD14607C-D648-4F73-96B6-E6244FD5ACF7}" presName="iconBgRect" presStyleLbl="bgShp" presStyleIdx="2" presStyleCnt="4"/>
      <dgm:spPr/>
    </dgm:pt>
    <dgm:pt modelId="{156F0287-4751-4C3D-A55B-3BCAD357423E}" type="pres">
      <dgm:prSet presAssocID="{FD14607C-D648-4F73-96B6-E6244FD5ACF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ocessor"/>
        </a:ext>
      </dgm:extLst>
    </dgm:pt>
    <dgm:pt modelId="{4FF229CB-DE75-4A5F-B2EC-48B79B0AB49F}" type="pres">
      <dgm:prSet presAssocID="{FD14607C-D648-4F73-96B6-E6244FD5ACF7}" presName="spaceRect" presStyleCnt="0"/>
      <dgm:spPr/>
    </dgm:pt>
    <dgm:pt modelId="{AC333E86-5BBD-40C3-ADEC-825B8079FFC7}" type="pres">
      <dgm:prSet presAssocID="{FD14607C-D648-4F73-96B6-E6244FD5ACF7}" presName="textRect" presStyleLbl="revTx" presStyleIdx="2" presStyleCnt="4">
        <dgm:presLayoutVars>
          <dgm:chMax val="1"/>
          <dgm:chPref val="1"/>
        </dgm:presLayoutVars>
      </dgm:prSet>
      <dgm:spPr/>
    </dgm:pt>
    <dgm:pt modelId="{C064C8DF-7863-45B9-A8DF-90CEDD4447B0}" type="pres">
      <dgm:prSet presAssocID="{3D916818-83D2-452D-A0D0-5F5E2FAE8E05}" presName="sibTrans" presStyleLbl="sibTrans2D1" presStyleIdx="0" presStyleCnt="0"/>
      <dgm:spPr/>
    </dgm:pt>
    <dgm:pt modelId="{D8A3C762-FD09-40CD-907E-9DEAC1C298F9}" type="pres">
      <dgm:prSet presAssocID="{272F18C2-5776-4F86-A095-65747B5F6E82}" presName="compNode" presStyleCnt="0"/>
      <dgm:spPr/>
    </dgm:pt>
    <dgm:pt modelId="{250E04E9-0A16-4006-BA22-E077AD744D47}" type="pres">
      <dgm:prSet presAssocID="{272F18C2-5776-4F86-A095-65747B5F6E82}" presName="iconBgRect" presStyleLbl="bgShp" presStyleIdx="3" presStyleCnt="4"/>
      <dgm:spPr/>
    </dgm:pt>
    <dgm:pt modelId="{AAD92C29-2BEC-400F-BEFA-187006DCAF7A}" type="pres">
      <dgm:prSet presAssocID="{272F18C2-5776-4F86-A095-65747B5F6E8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39ED07B8-118A-4028-BCC9-A540665B57B6}" type="pres">
      <dgm:prSet presAssocID="{272F18C2-5776-4F86-A095-65747B5F6E82}" presName="spaceRect" presStyleCnt="0"/>
      <dgm:spPr/>
    </dgm:pt>
    <dgm:pt modelId="{F1D08C1A-60CD-42A4-857E-D41BF6BDBEA4}" type="pres">
      <dgm:prSet presAssocID="{272F18C2-5776-4F86-A095-65747B5F6E82}" presName="textRect" presStyleLbl="revTx" presStyleIdx="3" presStyleCnt="4">
        <dgm:presLayoutVars>
          <dgm:chMax val="1"/>
          <dgm:chPref val="1"/>
        </dgm:presLayoutVars>
      </dgm:prSet>
      <dgm:spPr/>
    </dgm:pt>
  </dgm:ptLst>
  <dgm:cxnLst>
    <dgm:cxn modelId="{90A99804-870F-4F0B-85CE-83C955738417}" srcId="{86DDBA17-E542-4C84-A7FF-0520C626F24C}" destId="{272F18C2-5776-4F86-A095-65747B5F6E82}" srcOrd="3" destOrd="0" parTransId="{B89205E6-8452-4182-8CF3-579B6D3269C4}" sibTransId="{86CB926C-6ABB-469B-AC25-EEF50B812057}"/>
    <dgm:cxn modelId="{290B744C-6B34-4D2B-B51D-52865EE43EC0}" srcId="{86DDBA17-E542-4C84-A7FF-0520C626F24C}" destId="{98CAE8E2-6280-449E-A53E-B0633643D021}" srcOrd="0" destOrd="0" parTransId="{F98A291D-7748-4121-A230-68CF8B0CAE19}" sibTransId="{91D73083-2E04-4D5B-B145-AFA0AEA0DD25}"/>
    <dgm:cxn modelId="{8CE80157-6706-4696-AA1E-BCFFB5A865F0}" srcId="{86DDBA17-E542-4C84-A7FF-0520C626F24C}" destId="{FD14607C-D648-4F73-96B6-E6244FD5ACF7}" srcOrd="2" destOrd="0" parTransId="{3AC9B259-DF83-4838-A0D7-45C530696239}" sibTransId="{3D916818-83D2-452D-A0D0-5F5E2FAE8E05}"/>
    <dgm:cxn modelId="{58CF4B65-F0AC-5B4E-82E6-BC3A012B1295}" type="presOf" srcId="{98CAE8E2-6280-449E-A53E-B0633643D021}" destId="{E779BD96-5E3D-40D1-A1B6-71EF54E66B81}" srcOrd="0" destOrd="0" presId="urn:microsoft.com/office/officeart/2018/2/layout/IconCircleList"/>
    <dgm:cxn modelId="{2A19F865-1742-F344-872A-0E2C43EE3913}" type="presOf" srcId="{272F18C2-5776-4F86-A095-65747B5F6E82}" destId="{F1D08C1A-60CD-42A4-857E-D41BF6BDBEA4}" srcOrd="0" destOrd="0" presId="urn:microsoft.com/office/officeart/2018/2/layout/IconCircleList"/>
    <dgm:cxn modelId="{9491B388-1DEF-B34F-B082-2B02F829593D}" type="presOf" srcId="{91D73083-2E04-4D5B-B145-AFA0AEA0DD25}" destId="{EC1789C6-049D-441B-AFC7-28EE71E355D9}" srcOrd="0" destOrd="0" presId="urn:microsoft.com/office/officeart/2018/2/layout/IconCircleList"/>
    <dgm:cxn modelId="{85D1FB8E-FA3B-384A-9A67-910E82FCBB19}" type="presOf" srcId="{8BEB9167-C478-CD46-B0DA-EC5A5069C769}" destId="{AF932D24-3576-4E65-A5D3-D45A0A27B634}" srcOrd="0" destOrd="0" presId="urn:microsoft.com/office/officeart/2018/2/layout/IconCircleList"/>
    <dgm:cxn modelId="{D35FC794-25E7-0A4F-ADC6-6856C8E1B071}" type="presOf" srcId="{86DDBA17-E542-4C84-A7FF-0520C626F24C}" destId="{DBE5F266-13F6-498A-A95D-605364680FE1}" srcOrd="0" destOrd="0" presId="urn:microsoft.com/office/officeart/2018/2/layout/IconCircleList"/>
    <dgm:cxn modelId="{39E7E0A1-9BDD-9540-AC3F-0D7947DE6A0E}" type="presOf" srcId="{FD14607C-D648-4F73-96B6-E6244FD5ACF7}" destId="{AC333E86-5BBD-40C3-ADEC-825B8079FFC7}" srcOrd="0" destOrd="0" presId="urn:microsoft.com/office/officeart/2018/2/layout/IconCircleList"/>
    <dgm:cxn modelId="{946475A4-083F-854D-8E45-B56AF38CB86B}" type="presOf" srcId="{3BCA9DF5-D0EF-8B41-B43E-4B08DEF3CF8A}" destId="{873396AF-4DE0-4A87-96CE-A10B66131DDD}" srcOrd="0" destOrd="0" presId="urn:microsoft.com/office/officeart/2018/2/layout/IconCircleList"/>
    <dgm:cxn modelId="{0ACF5CF3-794D-6E40-BB35-049C97A7012D}" type="presOf" srcId="{3D916818-83D2-452D-A0D0-5F5E2FAE8E05}" destId="{C064C8DF-7863-45B9-A8DF-90CEDD4447B0}" srcOrd="0" destOrd="0" presId="urn:microsoft.com/office/officeart/2018/2/layout/IconCircleList"/>
    <dgm:cxn modelId="{0850B3F6-3B4F-9745-A325-92C57EF6D6D9}" srcId="{86DDBA17-E542-4C84-A7FF-0520C626F24C}" destId="{8BEB9167-C478-CD46-B0DA-EC5A5069C769}" srcOrd="1" destOrd="0" parTransId="{780287D6-940D-E641-B42B-D3062C14E9EA}" sibTransId="{3BCA9DF5-D0EF-8B41-B43E-4B08DEF3CF8A}"/>
    <dgm:cxn modelId="{F317B581-7EF0-D349-97CB-4D210DFE9A0F}" type="presParOf" srcId="{DBE5F266-13F6-498A-A95D-605364680FE1}" destId="{464D2955-5C2B-4B12-B1BE-0B3B1A9D6CDF}" srcOrd="0" destOrd="0" presId="urn:microsoft.com/office/officeart/2018/2/layout/IconCircleList"/>
    <dgm:cxn modelId="{3207664E-1EDD-F341-8CB9-802E7E849A88}" type="presParOf" srcId="{464D2955-5C2B-4B12-B1BE-0B3B1A9D6CDF}" destId="{CFA3CF65-6060-4530-B158-F74FEA237D3C}" srcOrd="0" destOrd="0" presId="urn:microsoft.com/office/officeart/2018/2/layout/IconCircleList"/>
    <dgm:cxn modelId="{82342B40-11B0-044F-9DB4-CB7C0AFEA90C}" type="presParOf" srcId="{CFA3CF65-6060-4530-B158-F74FEA237D3C}" destId="{44A409FA-CFDA-428F-A0B7-A416732F2C62}" srcOrd="0" destOrd="0" presId="urn:microsoft.com/office/officeart/2018/2/layout/IconCircleList"/>
    <dgm:cxn modelId="{46E05447-CDE8-AD44-B986-F8BBFDF76C91}" type="presParOf" srcId="{CFA3CF65-6060-4530-B158-F74FEA237D3C}" destId="{28D97492-B1D0-4121-BD36-180B6C46802D}" srcOrd="1" destOrd="0" presId="urn:microsoft.com/office/officeart/2018/2/layout/IconCircleList"/>
    <dgm:cxn modelId="{AC7F23E3-401A-D34A-AEFD-B476EA7AD435}" type="presParOf" srcId="{CFA3CF65-6060-4530-B158-F74FEA237D3C}" destId="{4D132562-20B4-4A0B-928B-D0E27D9778AD}" srcOrd="2" destOrd="0" presId="urn:microsoft.com/office/officeart/2018/2/layout/IconCircleList"/>
    <dgm:cxn modelId="{DA74AEC4-4867-824A-BB5B-0ADC94FE2BCD}" type="presParOf" srcId="{CFA3CF65-6060-4530-B158-F74FEA237D3C}" destId="{E779BD96-5E3D-40D1-A1B6-71EF54E66B81}" srcOrd="3" destOrd="0" presId="urn:microsoft.com/office/officeart/2018/2/layout/IconCircleList"/>
    <dgm:cxn modelId="{1001C383-5A77-E047-9284-C6160AE9180D}" type="presParOf" srcId="{464D2955-5C2B-4B12-B1BE-0B3B1A9D6CDF}" destId="{EC1789C6-049D-441B-AFC7-28EE71E355D9}" srcOrd="1" destOrd="0" presId="urn:microsoft.com/office/officeart/2018/2/layout/IconCircleList"/>
    <dgm:cxn modelId="{386A2267-BE8F-5844-83DA-C90EE38B5699}" type="presParOf" srcId="{464D2955-5C2B-4B12-B1BE-0B3B1A9D6CDF}" destId="{FB66ECA1-CA9B-47C0-86BB-993CB2FE7A8F}" srcOrd="2" destOrd="0" presId="urn:microsoft.com/office/officeart/2018/2/layout/IconCircleList"/>
    <dgm:cxn modelId="{88EDDF56-BDBF-874B-8FD4-FC5801F6DD95}" type="presParOf" srcId="{FB66ECA1-CA9B-47C0-86BB-993CB2FE7A8F}" destId="{78B51BF4-EF2D-42EB-8373-958620AE1467}" srcOrd="0" destOrd="0" presId="urn:microsoft.com/office/officeart/2018/2/layout/IconCircleList"/>
    <dgm:cxn modelId="{D099F724-C5C6-8F49-BAE7-CA46F46A180D}" type="presParOf" srcId="{FB66ECA1-CA9B-47C0-86BB-993CB2FE7A8F}" destId="{2B9BEDEA-C0A4-4101-9B78-1D00E083EA6F}" srcOrd="1" destOrd="0" presId="urn:microsoft.com/office/officeart/2018/2/layout/IconCircleList"/>
    <dgm:cxn modelId="{071364CA-FF41-9F4B-8E69-D33BC0806CBA}" type="presParOf" srcId="{FB66ECA1-CA9B-47C0-86BB-993CB2FE7A8F}" destId="{633BE0FB-C1D9-4573-864C-FF6715E562C9}" srcOrd="2" destOrd="0" presId="urn:microsoft.com/office/officeart/2018/2/layout/IconCircleList"/>
    <dgm:cxn modelId="{E85E20F8-4432-4040-87A5-1FF6AFA2A9CA}" type="presParOf" srcId="{FB66ECA1-CA9B-47C0-86BB-993CB2FE7A8F}" destId="{AF932D24-3576-4E65-A5D3-D45A0A27B634}" srcOrd="3" destOrd="0" presId="urn:microsoft.com/office/officeart/2018/2/layout/IconCircleList"/>
    <dgm:cxn modelId="{CD3F1698-D82D-8340-9ADA-209F1D590F60}" type="presParOf" srcId="{464D2955-5C2B-4B12-B1BE-0B3B1A9D6CDF}" destId="{873396AF-4DE0-4A87-96CE-A10B66131DDD}" srcOrd="3" destOrd="0" presId="urn:microsoft.com/office/officeart/2018/2/layout/IconCircleList"/>
    <dgm:cxn modelId="{2615DEFA-A743-C144-80E8-473389A6BB56}" type="presParOf" srcId="{464D2955-5C2B-4B12-B1BE-0B3B1A9D6CDF}" destId="{1A5D3BBA-4512-4008-A7F8-0D160A8A72F2}" srcOrd="4" destOrd="0" presId="urn:microsoft.com/office/officeart/2018/2/layout/IconCircleList"/>
    <dgm:cxn modelId="{C511165B-2841-BD41-B1D8-7AEC154D00A6}" type="presParOf" srcId="{1A5D3BBA-4512-4008-A7F8-0D160A8A72F2}" destId="{D687E90E-D007-4541-9588-E41AC979ED93}" srcOrd="0" destOrd="0" presId="urn:microsoft.com/office/officeart/2018/2/layout/IconCircleList"/>
    <dgm:cxn modelId="{3475EB34-DC77-9046-AC5C-EB167FCC2C6C}" type="presParOf" srcId="{1A5D3BBA-4512-4008-A7F8-0D160A8A72F2}" destId="{156F0287-4751-4C3D-A55B-3BCAD357423E}" srcOrd="1" destOrd="0" presId="urn:microsoft.com/office/officeart/2018/2/layout/IconCircleList"/>
    <dgm:cxn modelId="{EF63810E-2328-1341-A3A2-98B71D4AF4CB}" type="presParOf" srcId="{1A5D3BBA-4512-4008-A7F8-0D160A8A72F2}" destId="{4FF229CB-DE75-4A5F-B2EC-48B79B0AB49F}" srcOrd="2" destOrd="0" presId="urn:microsoft.com/office/officeart/2018/2/layout/IconCircleList"/>
    <dgm:cxn modelId="{8611B96F-79DA-C74A-813A-A2B0CB12F9BF}" type="presParOf" srcId="{1A5D3BBA-4512-4008-A7F8-0D160A8A72F2}" destId="{AC333E86-5BBD-40C3-ADEC-825B8079FFC7}" srcOrd="3" destOrd="0" presId="urn:microsoft.com/office/officeart/2018/2/layout/IconCircleList"/>
    <dgm:cxn modelId="{3BB34AE9-9303-A046-8B3E-AB6D6D7CAC40}" type="presParOf" srcId="{464D2955-5C2B-4B12-B1BE-0B3B1A9D6CDF}" destId="{C064C8DF-7863-45B9-A8DF-90CEDD4447B0}" srcOrd="5" destOrd="0" presId="urn:microsoft.com/office/officeart/2018/2/layout/IconCircleList"/>
    <dgm:cxn modelId="{2A2C1293-399F-D949-888F-89F6DD799CE1}" type="presParOf" srcId="{464D2955-5C2B-4B12-B1BE-0B3B1A9D6CDF}" destId="{D8A3C762-FD09-40CD-907E-9DEAC1C298F9}" srcOrd="6" destOrd="0" presId="urn:microsoft.com/office/officeart/2018/2/layout/IconCircleList"/>
    <dgm:cxn modelId="{CE1F334B-D40C-1A4E-A32B-E4C14075AA2A}" type="presParOf" srcId="{D8A3C762-FD09-40CD-907E-9DEAC1C298F9}" destId="{250E04E9-0A16-4006-BA22-E077AD744D47}" srcOrd="0" destOrd="0" presId="urn:microsoft.com/office/officeart/2018/2/layout/IconCircleList"/>
    <dgm:cxn modelId="{51E8107D-26B1-3545-976D-61D9D77B0BB1}" type="presParOf" srcId="{D8A3C762-FD09-40CD-907E-9DEAC1C298F9}" destId="{AAD92C29-2BEC-400F-BEFA-187006DCAF7A}" srcOrd="1" destOrd="0" presId="urn:microsoft.com/office/officeart/2018/2/layout/IconCircleList"/>
    <dgm:cxn modelId="{F409CB64-2E5A-1E40-995A-03D196118636}" type="presParOf" srcId="{D8A3C762-FD09-40CD-907E-9DEAC1C298F9}" destId="{39ED07B8-118A-4028-BCC9-A540665B57B6}" srcOrd="2" destOrd="0" presId="urn:microsoft.com/office/officeart/2018/2/layout/IconCircleList"/>
    <dgm:cxn modelId="{E8B91A2E-6B8B-224B-BC96-36A2248CBC11}" type="presParOf" srcId="{D8A3C762-FD09-40CD-907E-9DEAC1C298F9}" destId="{F1D08C1A-60CD-42A4-857E-D41BF6BDBEA4}"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A409FA-CFDA-428F-A0B7-A416732F2C62}">
      <dsp:nvSpPr>
        <dsp:cNvPr id="0" name=""/>
        <dsp:cNvSpPr/>
      </dsp:nvSpPr>
      <dsp:spPr>
        <a:xfrm>
          <a:off x="164737" y="302295"/>
          <a:ext cx="1136959" cy="113695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D97492-B1D0-4121-BD36-180B6C46802D}">
      <dsp:nvSpPr>
        <dsp:cNvPr id="0" name=""/>
        <dsp:cNvSpPr/>
      </dsp:nvSpPr>
      <dsp:spPr>
        <a:xfrm>
          <a:off x="403498" y="541057"/>
          <a:ext cx="659436" cy="6594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79BD96-5E3D-40D1-A1B6-71EF54E66B81}">
      <dsp:nvSpPr>
        <dsp:cNvPr id="0" name=""/>
        <dsp:cNvSpPr/>
      </dsp:nvSpPr>
      <dsp:spPr>
        <a:xfrm>
          <a:off x="1545330" y="302295"/>
          <a:ext cx="2679975" cy="1136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b="0" i="0" kern="1200"/>
            <a:t>The Google Translate API is a cloud-based service that enables developers to integrate automatic translation into their applications or websites. </a:t>
          </a:r>
        </a:p>
        <a:p>
          <a:pPr marL="0" lvl="0" indent="0" algn="l" defTabSz="533400">
            <a:lnSpc>
              <a:spcPct val="100000"/>
            </a:lnSpc>
            <a:spcBef>
              <a:spcPct val="0"/>
            </a:spcBef>
            <a:spcAft>
              <a:spcPct val="35000"/>
            </a:spcAft>
            <a:buNone/>
          </a:pPr>
          <a:r>
            <a:rPr lang="en-US" sz="1200" b="0" i="0" kern="1200"/>
            <a:t>The API can be used to translate text in real-time or translate large volumes of text in bulk. </a:t>
          </a:r>
          <a:endParaRPr lang="en-US" sz="1200" kern="1200"/>
        </a:p>
      </dsp:txBody>
      <dsp:txXfrm>
        <a:off x="1545330" y="302295"/>
        <a:ext cx="2679975" cy="1136959"/>
      </dsp:txXfrm>
    </dsp:sp>
    <dsp:sp modelId="{78B51BF4-EF2D-42EB-8373-958620AE1467}">
      <dsp:nvSpPr>
        <dsp:cNvPr id="0" name=""/>
        <dsp:cNvSpPr/>
      </dsp:nvSpPr>
      <dsp:spPr>
        <a:xfrm>
          <a:off x="4692270" y="302295"/>
          <a:ext cx="1136959" cy="113695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9BEDEA-C0A4-4101-9B78-1D00E083EA6F}">
      <dsp:nvSpPr>
        <dsp:cNvPr id="0" name=""/>
        <dsp:cNvSpPr/>
      </dsp:nvSpPr>
      <dsp:spPr>
        <a:xfrm>
          <a:off x="4931032" y="541057"/>
          <a:ext cx="659436" cy="6594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932D24-3576-4E65-A5D3-D45A0A27B634}">
      <dsp:nvSpPr>
        <dsp:cNvPr id="0" name=""/>
        <dsp:cNvSpPr/>
      </dsp:nvSpPr>
      <dsp:spPr>
        <a:xfrm>
          <a:off x="6072863" y="302295"/>
          <a:ext cx="2679975" cy="1136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b="0" i="0" kern="1200"/>
            <a:t>The Google Translate API supports over 100 languages and offers a range of customization options for developers.</a:t>
          </a:r>
          <a:endParaRPr lang="en-US" sz="1200" kern="1200"/>
        </a:p>
      </dsp:txBody>
      <dsp:txXfrm>
        <a:off x="6072863" y="302295"/>
        <a:ext cx="2679975" cy="1136959"/>
      </dsp:txXfrm>
    </dsp:sp>
    <dsp:sp modelId="{D687E90E-D007-4541-9588-E41AC979ED93}">
      <dsp:nvSpPr>
        <dsp:cNvPr id="0" name=""/>
        <dsp:cNvSpPr/>
      </dsp:nvSpPr>
      <dsp:spPr>
        <a:xfrm>
          <a:off x="164737" y="2028829"/>
          <a:ext cx="1136959" cy="113695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6F0287-4751-4C3D-A55B-3BCAD357423E}">
      <dsp:nvSpPr>
        <dsp:cNvPr id="0" name=""/>
        <dsp:cNvSpPr/>
      </dsp:nvSpPr>
      <dsp:spPr>
        <a:xfrm>
          <a:off x="403498" y="2267590"/>
          <a:ext cx="659436" cy="6594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333E86-5BBD-40C3-ADEC-825B8079FFC7}">
      <dsp:nvSpPr>
        <dsp:cNvPr id="0" name=""/>
        <dsp:cNvSpPr/>
      </dsp:nvSpPr>
      <dsp:spPr>
        <a:xfrm>
          <a:off x="1545330" y="2028829"/>
          <a:ext cx="2679975" cy="1136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b="0" i="0" kern="1200"/>
            <a:t>One of the key advantages of the Google Translate API is that it's powered by Google's advanced machine learning technology. This means that the translations produced by the API are more accurate and natural-sounding than ever before. </a:t>
          </a:r>
          <a:endParaRPr lang="en-US" sz="1200" kern="1200"/>
        </a:p>
      </dsp:txBody>
      <dsp:txXfrm>
        <a:off x="1545330" y="2028829"/>
        <a:ext cx="2679975" cy="1136959"/>
      </dsp:txXfrm>
    </dsp:sp>
    <dsp:sp modelId="{250E04E9-0A16-4006-BA22-E077AD744D47}">
      <dsp:nvSpPr>
        <dsp:cNvPr id="0" name=""/>
        <dsp:cNvSpPr/>
      </dsp:nvSpPr>
      <dsp:spPr>
        <a:xfrm>
          <a:off x="4692270" y="2028829"/>
          <a:ext cx="1136959" cy="113695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D92C29-2BEC-400F-BEFA-187006DCAF7A}">
      <dsp:nvSpPr>
        <dsp:cNvPr id="0" name=""/>
        <dsp:cNvSpPr/>
      </dsp:nvSpPr>
      <dsp:spPr>
        <a:xfrm>
          <a:off x="4931032" y="2267590"/>
          <a:ext cx="659436" cy="65943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D08C1A-60CD-42A4-857E-D41BF6BDBEA4}">
      <dsp:nvSpPr>
        <dsp:cNvPr id="0" name=""/>
        <dsp:cNvSpPr/>
      </dsp:nvSpPr>
      <dsp:spPr>
        <a:xfrm>
          <a:off x="6072863" y="2028829"/>
          <a:ext cx="2679975" cy="1136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b="0" i="0" kern="1200"/>
            <a:t>Google Translate uses neural machine translation, which is a form of AI that uses deep learning algorithms to learn from vast amounts of data to generate more accurate translations.</a:t>
          </a:r>
          <a:endParaRPr lang="en-US" sz="1200" kern="1200"/>
        </a:p>
      </dsp:txBody>
      <dsp:txXfrm>
        <a:off x="6072863" y="2028829"/>
        <a:ext cx="2679975" cy="1136959"/>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48002-315D-49B1-B10F-137139C4BF9E}"/>
              </a:ext>
            </a:extLst>
          </p:cNvPr>
          <p:cNvSpPr>
            <a:spLocks noGrp="1"/>
          </p:cNvSpPr>
          <p:nvPr>
            <p:ph type="ctrTitle"/>
          </p:nvPr>
        </p:nvSpPr>
        <p:spPr>
          <a:xfrm>
            <a:off x="854896" y="1122363"/>
            <a:ext cx="7276733" cy="3381398"/>
          </a:xfrm>
        </p:spPr>
        <p:txBody>
          <a:bodyPr anchor="b">
            <a:normAutofit/>
          </a:bodyPr>
          <a:lstStyle>
            <a:lvl1pPr algn="l">
              <a:defRPr sz="4800" cap="none" spc="0" baseline="0"/>
            </a:lvl1pPr>
          </a:lstStyle>
          <a:p>
            <a:r>
              <a:rPr lang="en-US" dirty="0"/>
              <a:t>Click to edit Master title style</a:t>
            </a:r>
          </a:p>
        </p:txBody>
      </p:sp>
      <p:sp>
        <p:nvSpPr>
          <p:cNvPr id="3" name="Subtitle 2">
            <a:extLst>
              <a:ext uri="{FF2B5EF4-FFF2-40B4-BE49-F238E27FC236}">
                <a16:creationId xmlns:a16="http://schemas.microsoft.com/office/drawing/2014/main" id="{804535E0-4D9C-4DCA-8569-64503C5DC1D4}"/>
              </a:ext>
            </a:extLst>
          </p:cNvPr>
          <p:cNvSpPr>
            <a:spLocks noGrp="1"/>
          </p:cNvSpPr>
          <p:nvPr>
            <p:ph type="subTitle" idx="1"/>
          </p:nvPr>
        </p:nvSpPr>
        <p:spPr>
          <a:xfrm>
            <a:off x="854894" y="4612942"/>
            <a:ext cx="7276733" cy="1181683"/>
          </a:xfrm>
        </p:spPr>
        <p:txBody>
          <a:bodyPr>
            <a:normAutofit/>
          </a:bodyPr>
          <a:lstStyle>
            <a:lvl1pPr marL="0" indent="0" algn="l">
              <a:buNone/>
              <a:defRPr sz="18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FF283B68-70CF-4A98-948C-6EA4BD68D2BC}"/>
              </a:ext>
            </a:extLst>
          </p:cNvPr>
          <p:cNvSpPr>
            <a:spLocks noGrp="1"/>
          </p:cNvSpPr>
          <p:nvPr>
            <p:ph type="dt" sz="half" idx="10"/>
          </p:nvPr>
        </p:nvSpPr>
        <p:spPr/>
        <p:txBody>
          <a:bodyPr/>
          <a:lstStyle/>
          <a:p>
            <a:fld id="{326951E3-958F-4611-B170-D081BA0250F9}" type="datetimeFigureOut">
              <a:rPr lang="en-US" smtClean="0"/>
              <a:t>4/19/23</a:t>
            </a:fld>
            <a:endParaRPr lang="en-US"/>
          </a:p>
        </p:txBody>
      </p:sp>
      <p:sp>
        <p:nvSpPr>
          <p:cNvPr id="5" name="Footer Placeholder 4">
            <a:extLst>
              <a:ext uri="{FF2B5EF4-FFF2-40B4-BE49-F238E27FC236}">
                <a16:creationId xmlns:a16="http://schemas.microsoft.com/office/drawing/2014/main" id="{B3EC2EF9-7F83-4AD3-B3F6-B9D4618D6E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1B751B-3464-41CD-B728-A72BB191E29F}"/>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179306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B5731-248B-49C2-93DE-8A3260C9FB36}"/>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46D4D5C5-3D5A-4F3D-8A08-7053DACF1F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9E5372-3FC6-4227-B2DD-6CB24E65178F}"/>
              </a:ext>
            </a:extLst>
          </p:cNvPr>
          <p:cNvSpPr>
            <a:spLocks noGrp="1"/>
          </p:cNvSpPr>
          <p:nvPr>
            <p:ph type="dt" sz="half" idx="10"/>
          </p:nvPr>
        </p:nvSpPr>
        <p:spPr/>
        <p:txBody>
          <a:bodyPr/>
          <a:lstStyle/>
          <a:p>
            <a:fld id="{326951E3-958F-4611-B170-D081BA0250F9}" type="datetimeFigureOut">
              <a:rPr lang="en-US" smtClean="0"/>
              <a:t>4/19/23</a:t>
            </a:fld>
            <a:endParaRPr lang="en-US"/>
          </a:p>
        </p:txBody>
      </p:sp>
      <p:sp>
        <p:nvSpPr>
          <p:cNvPr id="5" name="Footer Placeholder 4">
            <a:extLst>
              <a:ext uri="{FF2B5EF4-FFF2-40B4-BE49-F238E27FC236}">
                <a16:creationId xmlns:a16="http://schemas.microsoft.com/office/drawing/2014/main" id="{B7C1B1B1-B637-4E46-B64C-F082B54C2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5567AD-4B78-41F6-B814-726D4BD4CE50}"/>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773695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674D5E-67E6-4C23-B80A-0C66B53315EB}"/>
              </a:ext>
            </a:extLst>
          </p:cNvPr>
          <p:cNvSpPr>
            <a:spLocks noGrp="1"/>
          </p:cNvSpPr>
          <p:nvPr>
            <p:ph type="title" orient="vert"/>
          </p:nvPr>
        </p:nvSpPr>
        <p:spPr>
          <a:xfrm>
            <a:off x="8724900" y="876299"/>
            <a:ext cx="2628900" cy="5181601"/>
          </a:xfrm>
        </p:spPr>
        <p:txBody>
          <a:bodyPr vert="eaVert" anchor="b"/>
          <a:lstStyle/>
          <a:p>
            <a:r>
              <a:rPr lang="en-US" dirty="0"/>
              <a:t>Click to edit Master title style</a:t>
            </a:r>
          </a:p>
        </p:txBody>
      </p:sp>
      <p:sp>
        <p:nvSpPr>
          <p:cNvPr id="3" name="Vertical Text Placeholder 2">
            <a:extLst>
              <a:ext uri="{FF2B5EF4-FFF2-40B4-BE49-F238E27FC236}">
                <a16:creationId xmlns:a16="http://schemas.microsoft.com/office/drawing/2014/main" id="{42FEFF2A-08E8-447D-85C7-7D5A9C422C9D}"/>
              </a:ext>
            </a:extLst>
          </p:cNvPr>
          <p:cNvSpPr>
            <a:spLocks noGrp="1"/>
          </p:cNvSpPr>
          <p:nvPr>
            <p:ph type="body" orient="vert" idx="1"/>
          </p:nvPr>
        </p:nvSpPr>
        <p:spPr>
          <a:xfrm>
            <a:off x="838200" y="876299"/>
            <a:ext cx="7734300" cy="518160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D40030D-E580-4B0C-B5A8-2C8A094D9D8A}"/>
              </a:ext>
            </a:extLst>
          </p:cNvPr>
          <p:cNvSpPr>
            <a:spLocks noGrp="1"/>
          </p:cNvSpPr>
          <p:nvPr>
            <p:ph type="dt" sz="half" idx="10"/>
          </p:nvPr>
        </p:nvSpPr>
        <p:spPr/>
        <p:txBody>
          <a:bodyPr/>
          <a:lstStyle/>
          <a:p>
            <a:fld id="{326951E3-958F-4611-B170-D081BA0250F9}" type="datetimeFigureOut">
              <a:rPr lang="en-US" smtClean="0"/>
              <a:t>4/19/23</a:t>
            </a:fld>
            <a:endParaRPr lang="en-US"/>
          </a:p>
        </p:txBody>
      </p:sp>
      <p:sp>
        <p:nvSpPr>
          <p:cNvPr id="5" name="Footer Placeholder 4">
            <a:extLst>
              <a:ext uri="{FF2B5EF4-FFF2-40B4-BE49-F238E27FC236}">
                <a16:creationId xmlns:a16="http://schemas.microsoft.com/office/drawing/2014/main" id="{4F2DCAEB-1B6E-492E-918E-47179AF48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E4A38-A745-436E-9E33-63B9F81C0917}"/>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1944215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BFD42-94A9-4345-AF38-7D562B5021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64C458-A63B-4032-B4EC-732DAC188C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855B5-7F2F-408B-800D-92CB34B99234}"/>
              </a:ext>
            </a:extLst>
          </p:cNvPr>
          <p:cNvSpPr>
            <a:spLocks noGrp="1"/>
          </p:cNvSpPr>
          <p:nvPr>
            <p:ph type="dt" sz="half" idx="10"/>
          </p:nvPr>
        </p:nvSpPr>
        <p:spPr/>
        <p:txBody>
          <a:bodyPr/>
          <a:lstStyle/>
          <a:p>
            <a:fld id="{326951E3-958F-4611-B170-D081BA0250F9}" type="datetimeFigureOut">
              <a:rPr lang="en-US" smtClean="0"/>
              <a:t>4/19/23</a:t>
            </a:fld>
            <a:endParaRPr lang="en-US"/>
          </a:p>
        </p:txBody>
      </p:sp>
      <p:sp>
        <p:nvSpPr>
          <p:cNvPr id="5" name="Footer Placeholder 4">
            <a:extLst>
              <a:ext uri="{FF2B5EF4-FFF2-40B4-BE49-F238E27FC236}">
                <a16:creationId xmlns:a16="http://schemas.microsoft.com/office/drawing/2014/main" id="{5C203412-EA6B-43CA-8B3A-F502587CBB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6E9EE-F895-4ECE-B4B2-586D65ED8432}"/>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452210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8193F-AFAD-4A9A-B0EF-530DFB19D8DD}"/>
              </a:ext>
            </a:extLst>
          </p:cNvPr>
          <p:cNvSpPr>
            <a:spLocks noGrp="1"/>
          </p:cNvSpPr>
          <p:nvPr>
            <p:ph type="title"/>
          </p:nvPr>
        </p:nvSpPr>
        <p:spPr>
          <a:xfrm>
            <a:off x="831849" y="876299"/>
            <a:ext cx="7876722" cy="3713165"/>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EFD1BBE4-9FC1-4F89-B120-1C49D816FDB9}"/>
              </a:ext>
            </a:extLst>
          </p:cNvPr>
          <p:cNvSpPr>
            <a:spLocks noGrp="1"/>
          </p:cNvSpPr>
          <p:nvPr>
            <p:ph type="body" idx="1"/>
          </p:nvPr>
        </p:nvSpPr>
        <p:spPr>
          <a:xfrm>
            <a:off x="831850" y="4746170"/>
            <a:ext cx="6781301" cy="1048455"/>
          </a:xfrm>
        </p:spPr>
        <p:txBody>
          <a:bodyPr>
            <a:normAutofit/>
          </a:bodyPr>
          <a:lstStyle>
            <a:lvl1pPr marL="0" indent="0">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13530A6B-E3FD-4920-8128-C263CA1D65D1}"/>
              </a:ext>
            </a:extLst>
          </p:cNvPr>
          <p:cNvSpPr>
            <a:spLocks noGrp="1"/>
          </p:cNvSpPr>
          <p:nvPr>
            <p:ph type="dt" sz="half" idx="10"/>
          </p:nvPr>
        </p:nvSpPr>
        <p:spPr/>
        <p:txBody>
          <a:bodyPr/>
          <a:lstStyle/>
          <a:p>
            <a:fld id="{326951E3-958F-4611-B170-D081BA0250F9}" type="datetimeFigureOut">
              <a:rPr lang="en-US" smtClean="0"/>
              <a:t>4/19/23</a:t>
            </a:fld>
            <a:endParaRPr lang="en-US"/>
          </a:p>
        </p:txBody>
      </p:sp>
      <p:sp>
        <p:nvSpPr>
          <p:cNvPr id="5" name="Footer Placeholder 4">
            <a:extLst>
              <a:ext uri="{FF2B5EF4-FFF2-40B4-BE49-F238E27FC236}">
                <a16:creationId xmlns:a16="http://schemas.microsoft.com/office/drawing/2014/main" id="{8C166B85-0649-47DB-AD69-458D8F600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B25931-A293-42E9-BDF5-B2AE121D73AD}"/>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228603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262B-ECD6-47BB-A6F1-92A6033E93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8B8779-51E9-44D1-9F7B-28F3C6D3C44D}"/>
              </a:ext>
            </a:extLst>
          </p:cNvPr>
          <p:cNvSpPr>
            <a:spLocks noGrp="1"/>
          </p:cNvSpPr>
          <p:nvPr>
            <p:ph sz="half" idx="1"/>
          </p:nvPr>
        </p:nvSpPr>
        <p:spPr>
          <a:xfrm>
            <a:off x="848474" y="2080517"/>
            <a:ext cx="4970124" cy="39773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A9E8BFB-5295-4C5E-9CB1-E276E9D0E51F}"/>
              </a:ext>
            </a:extLst>
          </p:cNvPr>
          <p:cNvSpPr>
            <a:spLocks noGrp="1"/>
          </p:cNvSpPr>
          <p:nvPr>
            <p:ph sz="half" idx="2"/>
          </p:nvPr>
        </p:nvSpPr>
        <p:spPr>
          <a:xfrm>
            <a:off x="6310899" y="2080517"/>
            <a:ext cx="4970124" cy="39773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5E22BF-1819-4301-B699-EF5A2F4D9BC4}"/>
              </a:ext>
            </a:extLst>
          </p:cNvPr>
          <p:cNvSpPr>
            <a:spLocks noGrp="1"/>
          </p:cNvSpPr>
          <p:nvPr>
            <p:ph type="dt" sz="half" idx="10"/>
          </p:nvPr>
        </p:nvSpPr>
        <p:spPr/>
        <p:txBody>
          <a:bodyPr/>
          <a:lstStyle/>
          <a:p>
            <a:fld id="{326951E3-958F-4611-B170-D081BA0250F9}" type="datetimeFigureOut">
              <a:rPr lang="en-US" smtClean="0"/>
              <a:t>4/19/23</a:t>
            </a:fld>
            <a:endParaRPr lang="en-US"/>
          </a:p>
        </p:txBody>
      </p:sp>
      <p:sp>
        <p:nvSpPr>
          <p:cNvPr id="6" name="Footer Placeholder 5">
            <a:extLst>
              <a:ext uri="{FF2B5EF4-FFF2-40B4-BE49-F238E27FC236}">
                <a16:creationId xmlns:a16="http://schemas.microsoft.com/office/drawing/2014/main" id="{3600A2DF-39DE-49C3-A213-3E8423C7AC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55D3A8-238B-4A68-A9F9-672D2F06070B}"/>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48209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7D468-D010-4225-B024-DCEF543BCEB9}"/>
              </a:ext>
            </a:extLst>
          </p:cNvPr>
          <p:cNvSpPr>
            <a:spLocks noGrp="1"/>
          </p:cNvSpPr>
          <p:nvPr>
            <p:ph type="title"/>
          </p:nvPr>
        </p:nvSpPr>
        <p:spPr>
          <a:xfrm>
            <a:off x="839788" y="571955"/>
            <a:ext cx="10441236" cy="1398359"/>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73D60A0-FCAB-425A-9ECD-94CDE4F472C6}"/>
              </a:ext>
            </a:extLst>
          </p:cNvPr>
          <p:cNvSpPr>
            <a:spLocks noGrp="1"/>
          </p:cNvSpPr>
          <p:nvPr>
            <p:ph type="body" idx="1"/>
          </p:nvPr>
        </p:nvSpPr>
        <p:spPr>
          <a:xfrm>
            <a:off x="844926" y="1983242"/>
            <a:ext cx="5007110" cy="814387"/>
          </a:xfrm>
        </p:spPr>
        <p:txBody>
          <a:bodyPr anchor="b">
            <a:normAutofit/>
          </a:bodyPr>
          <a:lstStyle>
            <a:lvl1pPr marL="0" indent="0">
              <a:lnSpc>
                <a:spcPct val="110000"/>
              </a:lnSpc>
              <a:buNone/>
              <a:defRPr sz="2000" b="0" cap="all" spc="14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16F986B-07CB-4FB0-9419-2AAB318B8A10}"/>
              </a:ext>
            </a:extLst>
          </p:cNvPr>
          <p:cNvSpPr>
            <a:spLocks noGrp="1"/>
          </p:cNvSpPr>
          <p:nvPr>
            <p:ph sz="half" idx="2"/>
          </p:nvPr>
        </p:nvSpPr>
        <p:spPr>
          <a:xfrm>
            <a:off x="850063" y="2813959"/>
            <a:ext cx="5007110" cy="32439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DA9D784-7968-4E8B-B704-E42EE8F1872F}"/>
              </a:ext>
            </a:extLst>
          </p:cNvPr>
          <p:cNvSpPr>
            <a:spLocks noGrp="1"/>
          </p:cNvSpPr>
          <p:nvPr>
            <p:ph type="body" sz="quarter" idx="3"/>
          </p:nvPr>
        </p:nvSpPr>
        <p:spPr>
          <a:xfrm>
            <a:off x="6249255" y="1983242"/>
            <a:ext cx="5031769" cy="814387"/>
          </a:xfrm>
        </p:spPr>
        <p:txBody>
          <a:bodyPr anchor="b">
            <a:normAutofit/>
          </a:bodyPr>
          <a:lstStyle>
            <a:lvl1pPr marL="0" indent="0">
              <a:lnSpc>
                <a:spcPct val="110000"/>
              </a:lnSpc>
              <a:buNone/>
              <a:defRPr sz="2000" b="0" cap="all" spc="14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45754F-08D1-4593-988F-95F0ED1A017D}"/>
              </a:ext>
            </a:extLst>
          </p:cNvPr>
          <p:cNvSpPr>
            <a:spLocks noGrp="1"/>
          </p:cNvSpPr>
          <p:nvPr>
            <p:ph sz="quarter" idx="4"/>
          </p:nvPr>
        </p:nvSpPr>
        <p:spPr>
          <a:xfrm>
            <a:off x="6249255" y="2813959"/>
            <a:ext cx="5031769" cy="32439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FED2E61-83B4-4C8F-BBFE-D95920342A1B}"/>
              </a:ext>
            </a:extLst>
          </p:cNvPr>
          <p:cNvSpPr>
            <a:spLocks noGrp="1"/>
          </p:cNvSpPr>
          <p:nvPr>
            <p:ph type="dt" sz="half" idx="10"/>
          </p:nvPr>
        </p:nvSpPr>
        <p:spPr/>
        <p:txBody>
          <a:bodyPr/>
          <a:lstStyle/>
          <a:p>
            <a:fld id="{326951E3-958F-4611-B170-D081BA0250F9}" type="datetimeFigureOut">
              <a:rPr lang="en-US" smtClean="0"/>
              <a:t>4/19/23</a:t>
            </a:fld>
            <a:endParaRPr lang="en-US"/>
          </a:p>
        </p:txBody>
      </p:sp>
      <p:sp>
        <p:nvSpPr>
          <p:cNvPr id="8" name="Footer Placeholder 7">
            <a:extLst>
              <a:ext uri="{FF2B5EF4-FFF2-40B4-BE49-F238E27FC236}">
                <a16:creationId xmlns:a16="http://schemas.microsoft.com/office/drawing/2014/main" id="{5E80C136-A664-4013-8073-B0C6BDEF8C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AE9547-8EE7-461B-9E99-484B11E918A7}"/>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465934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2E667-0EFA-4EE6-8E4D-20805309A8A4}"/>
              </a:ext>
            </a:extLst>
          </p:cNvPr>
          <p:cNvSpPr>
            <a:spLocks noGrp="1"/>
          </p:cNvSpPr>
          <p:nvPr>
            <p:ph type="title"/>
          </p:nvPr>
        </p:nvSpPr>
        <p:spPr>
          <a:xfrm>
            <a:off x="849759" y="895440"/>
            <a:ext cx="10138451" cy="1832349"/>
          </a:xfrm>
        </p:spPr>
        <p:txBody>
          <a:bodyPr anchor="t">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27EE4825-BB8C-4567-B407-B4452409D7D8}"/>
              </a:ext>
            </a:extLst>
          </p:cNvPr>
          <p:cNvSpPr>
            <a:spLocks noGrp="1"/>
          </p:cNvSpPr>
          <p:nvPr>
            <p:ph type="dt" sz="half" idx="10"/>
          </p:nvPr>
        </p:nvSpPr>
        <p:spPr/>
        <p:txBody>
          <a:bodyPr/>
          <a:lstStyle/>
          <a:p>
            <a:fld id="{326951E3-958F-4611-B170-D081BA0250F9}" type="datetimeFigureOut">
              <a:rPr lang="en-US" smtClean="0"/>
              <a:t>4/19/23</a:t>
            </a:fld>
            <a:endParaRPr lang="en-US"/>
          </a:p>
        </p:txBody>
      </p:sp>
      <p:sp>
        <p:nvSpPr>
          <p:cNvPr id="4" name="Footer Placeholder 3">
            <a:extLst>
              <a:ext uri="{FF2B5EF4-FFF2-40B4-BE49-F238E27FC236}">
                <a16:creationId xmlns:a16="http://schemas.microsoft.com/office/drawing/2014/main" id="{70838892-25DB-4A4E-9D43-6058C45C53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C3DDDA-48EF-4B42-9980-4762AF5094E2}"/>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1363885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EFA7D9-6801-4DD0-8D7D-505212F466BD}"/>
              </a:ext>
            </a:extLst>
          </p:cNvPr>
          <p:cNvSpPr>
            <a:spLocks noGrp="1"/>
          </p:cNvSpPr>
          <p:nvPr>
            <p:ph type="dt" sz="half" idx="10"/>
          </p:nvPr>
        </p:nvSpPr>
        <p:spPr/>
        <p:txBody>
          <a:bodyPr/>
          <a:lstStyle/>
          <a:p>
            <a:fld id="{326951E3-958F-4611-B170-D081BA0250F9}" type="datetimeFigureOut">
              <a:rPr lang="en-US" smtClean="0"/>
              <a:t>4/19/23</a:t>
            </a:fld>
            <a:endParaRPr lang="en-US"/>
          </a:p>
        </p:txBody>
      </p:sp>
      <p:sp>
        <p:nvSpPr>
          <p:cNvPr id="3" name="Footer Placeholder 2">
            <a:extLst>
              <a:ext uri="{FF2B5EF4-FFF2-40B4-BE49-F238E27FC236}">
                <a16:creationId xmlns:a16="http://schemas.microsoft.com/office/drawing/2014/main" id="{9E6FA3EA-1519-4178-AC3A-231A5BAA79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423DBE-6FD6-4D60-8336-7843B4BD30B0}"/>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203899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2D9AE-CA1A-4751-9B33-0AC09CE629C8}"/>
              </a:ext>
            </a:extLst>
          </p:cNvPr>
          <p:cNvSpPr>
            <a:spLocks noGrp="1"/>
          </p:cNvSpPr>
          <p:nvPr>
            <p:ph type="title"/>
          </p:nvPr>
        </p:nvSpPr>
        <p:spPr>
          <a:xfrm>
            <a:off x="839789" y="996948"/>
            <a:ext cx="3046410" cy="1479551"/>
          </a:xfrm>
        </p:spPr>
        <p:txBody>
          <a:bodyPr anchor="t">
            <a:normAutofit/>
          </a:bodyPr>
          <a:lstStyle>
            <a:lvl1pPr>
              <a:lnSpc>
                <a:spcPct val="110000"/>
              </a:lnSpc>
              <a:defRPr sz="2400" cap="all" spc="400" baseline="0"/>
            </a:lvl1pPr>
          </a:lstStyle>
          <a:p>
            <a:r>
              <a:rPr lang="en-US" dirty="0"/>
              <a:t>Click to edit Master title style</a:t>
            </a:r>
          </a:p>
        </p:txBody>
      </p:sp>
      <p:sp>
        <p:nvSpPr>
          <p:cNvPr id="3" name="Content Placeholder 2">
            <a:extLst>
              <a:ext uri="{FF2B5EF4-FFF2-40B4-BE49-F238E27FC236}">
                <a16:creationId xmlns:a16="http://schemas.microsoft.com/office/drawing/2014/main" id="{E4DF9941-76E5-42B5-8464-C1A7010D94F0}"/>
              </a:ext>
            </a:extLst>
          </p:cNvPr>
          <p:cNvSpPr>
            <a:spLocks noGrp="1"/>
          </p:cNvSpPr>
          <p:nvPr>
            <p:ph idx="1"/>
          </p:nvPr>
        </p:nvSpPr>
        <p:spPr>
          <a:xfrm>
            <a:off x="5260796" y="876300"/>
            <a:ext cx="5758235" cy="5181599"/>
          </a:xfrm>
        </p:spPr>
        <p:txBody>
          <a:bodyPr>
            <a:normAutofit/>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484785D8-F112-415F-9AB4-5F2AC060D127}"/>
              </a:ext>
            </a:extLst>
          </p:cNvPr>
          <p:cNvSpPr>
            <a:spLocks noGrp="1"/>
          </p:cNvSpPr>
          <p:nvPr>
            <p:ph type="body" sz="half" idx="2"/>
          </p:nvPr>
        </p:nvSpPr>
        <p:spPr>
          <a:xfrm>
            <a:off x="839789" y="2666144"/>
            <a:ext cx="3046409" cy="319490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7670A0B3-4E9C-4FAC-B1D1-2673F7B5A10F}"/>
              </a:ext>
            </a:extLst>
          </p:cNvPr>
          <p:cNvSpPr>
            <a:spLocks noGrp="1"/>
          </p:cNvSpPr>
          <p:nvPr>
            <p:ph type="dt" sz="half" idx="10"/>
          </p:nvPr>
        </p:nvSpPr>
        <p:spPr/>
        <p:txBody>
          <a:bodyPr/>
          <a:lstStyle/>
          <a:p>
            <a:fld id="{326951E3-958F-4611-B170-D081BA0250F9}" type="datetimeFigureOut">
              <a:rPr lang="en-US" smtClean="0"/>
              <a:t>4/19/23</a:t>
            </a:fld>
            <a:endParaRPr lang="en-US"/>
          </a:p>
        </p:txBody>
      </p:sp>
      <p:sp>
        <p:nvSpPr>
          <p:cNvPr id="6" name="Footer Placeholder 5">
            <a:extLst>
              <a:ext uri="{FF2B5EF4-FFF2-40B4-BE49-F238E27FC236}">
                <a16:creationId xmlns:a16="http://schemas.microsoft.com/office/drawing/2014/main" id="{E1AA370A-33F5-48A6-962A-47C0F15D4C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8AD606-A37D-4697-AA7A-EAE4F101A707}"/>
              </a:ext>
            </a:extLst>
          </p:cNvPr>
          <p:cNvSpPr>
            <a:spLocks noGrp="1"/>
          </p:cNvSpPr>
          <p:nvPr>
            <p:ph type="sldNum" sz="quarter" idx="12"/>
          </p:nvPr>
        </p:nvSpPr>
        <p:spPr/>
        <p:txBody>
          <a:bodyPr/>
          <a:lstStyle/>
          <a:p>
            <a:fld id="{57871EFB-7B9E-4E86-A89E-697E8EBB06F2}" type="slidenum">
              <a:rPr lang="en-US" smtClean="0"/>
              <a:t>‹#›</a:t>
            </a:fld>
            <a:endParaRPr lang="en-US"/>
          </a:p>
        </p:txBody>
      </p:sp>
      <p:cxnSp>
        <p:nvCxnSpPr>
          <p:cNvPr id="9" name="Straight Connector 8">
            <a:extLst>
              <a:ext uri="{FF2B5EF4-FFF2-40B4-BE49-F238E27FC236}">
                <a16:creationId xmlns:a16="http://schemas.microsoft.com/office/drawing/2014/main" id="{644E0B5E-1030-4A34-AB09-05ACB45CE993}"/>
              </a:ext>
            </a:extLst>
          </p:cNvPr>
          <p:cNvCxnSpPr>
            <a:cxnSpLocks/>
          </p:cNvCxnSpPr>
          <p:nvPr/>
        </p:nvCxnSpPr>
        <p:spPr>
          <a:xfrm>
            <a:off x="4610100" y="898989"/>
            <a:ext cx="0" cy="51387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7675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1D4C-0A93-40A6-9645-5EF7DE6C5977}"/>
              </a:ext>
            </a:extLst>
          </p:cNvPr>
          <p:cNvSpPr>
            <a:spLocks noGrp="1"/>
          </p:cNvSpPr>
          <p:nvPr>
            <p:ph type="title"/>
          </p:nvPr>
        </p:nvSpPr>
        <p:spPr>
          <a:xfrm>
            <a:off x="839789" y="989314"/>
            <a:ext cx="3046409" cy="1487185"/>
          </a:xfrm>
        </p:spPr>
        <p:txBody>
          <a:bodyPr anchor="t">
            <a:normAutofit/>
          </a:bodyPr>
          <a:lstStyle>
            <a:lvl1pPr>
              <a:lnSpc>
                <a:spcPct val="110000"/>
              </a:lnSpc>
              <a:defRPr sz="2400" cap="all" spc="300" baseline="0"/>
            </a:lvl1pPr>
          </a:lstStyle>
          <a:p>
            <a:r>
              <a:rPr lang="en-US" dirty="0"/>
              <a:t>Click to edit Master title style</a:t>
            </a:r>
          </a:p>
        </p:txBody>
      </p:sp>
      <p:sp>
        <p:nvSpPr>
          <p:cNvPr id="3" name="Picture Placeholder 2">
            <a:extLst>
              <a:ext uri="{FF2B5EF4-FFF2-40B4-BE49-F238E27FC236}">
                <a16:creationId xmlns:a16="http://schemas.microsoft.com/office/drawing/2014/main" id="{222F9455-852F-4604-87D4-801E8D5DB502}"/>
              </a:ext>
            </a:extLst>
          </p:cNvPr>
          <p:cNvSpPr>
            <a:spLocks noGrp="1"/>
          </p:cNvSpPr>
          <p:nvPr>
            <p:ph type="pic" idx="1"/>
          </p:nvPr>
        </p:nvSpPr>
        <p:spPr>
          <a:xfrm>
            <a:off x="5334004" y="876300"/>
            <a:ext cx="5943596" cy="51815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8842061-B161-4973-9EE4-76D0B73FC18C}"/>
              </a:ext>
            </a:extLst>
          </p:cNvPr>
          <p:cNvSpPr>
            <a:spLocks noGrp="1"/>
          </p:cNvSpPr>
          <p:nvPr>
            <p:ph type="body" sz="half" idx="2"/>
          </p:nvPr>
        </p:nvSpPr>
        <p:spPr>
          <a:xfrm>
            <a:off x="839789" y="2666143"/>
            <a:ext cx="3046409" cy="319490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5DDCE2E0-050A-4BC2-91DF-7A00811D28EB}"/>
              </a:ext>
            </a:extLst>
          </p:cNvPr>
          <p:cNvSpPr>
            <a:spLocks noGrp="1"/>
          </p:cNvSpPr>
          <p:nvPr>
            <p:ph type="dt" sz="half" idx="10"/>
          </p:nvPr>
        </p:nvSpPr>
        <p:spPr/>
        <p:txBody>
          <a:bodyPr/>
          <a:lstStyle/>
          <a:p>
            <a:fld id="{326951E3-958F-4611-B170-D081BA0250F9}" type="datetimeFigureOut">
              <a:rPr lang="en-US" smtClean="0"/>
              <a:t>4/19/23</a:t>
            </a:fld>
            <a:endParaRPr lang="en-US"/>
          </a:p>
        </p:txBody>
      </p:sp>
      <p:sp>
        <p:nvSpPr>
          <p:cNvPr id="6" name="Footer Placeholder 5">
            <a:extLst>
              <a:ext uri="{FF2B5EF4-FFF2-40B4-BE49-F238E27FC236}">
                <a16:creationId xmlns:a16="http://schemas.microsoft.com/office/drawing/2014/main" id="{260AB003-B443-4B96-9DD9-4284E7E1ED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179DBA-16C0-4FFB-B367-B96169B4B005}"/>
              </a:ext>
            </a:extLst>
          </p:cNvPr>
          <p:cNvSpPr>
            <a:spLocks noGrp="1"/>
          </p:cNvSpPr>
          <p:nvPr>
            <p:ph type="sldNum" sz="quarter" idx="12"/>
          </p:nvPr>
        </p:nvSpPr>
        <p:spPr/>
        <p:txBody>
          <a:bodyPr/>
          <a:lstStyle/>
          <a:p>
            <a:fld id="{57871EFB-7B9E-4E86-A89E-697E8EBB06F2}" type="slidenum">
              <a:rPr lang="en-US" smtClean="0"/>
              <a:t>‹#›</a:t>
            </a:fld>
            <a:endParaRPr lang="en-US"/>
          </a:p>
        </p:txBody>
      </p:sp>
      <p:cxnSp>
        <p:nvCxnSpPr>
          <p:cNvPr id="13" name="Straight Connector 12">
            <a:extLst>
              <a:ext uri="{FF2B5EF4-FFF2-40B4-BE49-F238E27FC236}">
                <a16:creationId xmlns:a16="http://schemas.microsoft.com/office/drawing/2014/main" id="{C9F2BD78-1D6B-4742-9726-75646D91F4AC}"/>
              </a:ext>
            </a:extLst>
          </p:cNvPr>
          <p:cNvCxnSpPr>
            <a:cxnSpLocks/>
          </p:cNvCxnSpPr>
          <p:nvPr/>
        </p:nvCxnSpPr>
        <p:spPr>
          <a:xfrm>
            <a:off x="4610100" y="898989"/>
            <a:ext cx="0" cy="51387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1519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98CBCD-166B-4F97-A6DF-DAA3BF2B25A3}"/>
              </a:ext>
            </a:extLst>
          </p:cNvPr>
          <p:cNvSpPr>
            <a:spLocks noGrp="1"/>
          </p:cNvSpPr>
          <p:nvPr>
            <p:ph type="title"/>
          </p:nvPr>
        </p:nvSpPr>
        <p:spPr>
          <a:xfrm>
            <a:off x="849760" y="876302"/>
            <a:ext cx="10427840" cy="108605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0664D6D9-636D-450B-839A-22AE0CED2315}"/>
              </a:ext>
            </a:extLst>
          </p:cNvPr>
          <p:cNvSpPr>
            <a:spLocks noGrp="1"/>
          </p:cNvSpPr>
          <p:nvPr>
            <p:ph type="body" idx="1"/>
          </p:nvPr>
        </p:nvSpPr>
        <p:spPr>
          <a:xfrm>
            <a:off x="849758" y="2065984"/>
            <a:ext cx="10427841" cy="390329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FE6CAEC-1EE5-4B71-9646-5C378EEBEFE8}"/>
              </a:ext>
            </a:extLst>
          </p:cNvPr>
          <p:cNvSpPr>
            <a:spLocks noGrp="1"/>
          </p:cNvSpPr>
          <p:nvPr>
            <p:ph type="dt" sz="half" idx="2"/>
          </p:nvPr>
        </p:nvSpPr>
        <p:spPr>
          <a:xfrm>
            <a:off x="7382838" y="6356350"/>
            <a:ext cx="3361362" cy="365125"/>
          </a:xfrm>
          <a:prstGeom prst="rect">
            <a:avLst/>
          </a:prstGeom>
        </p:spPr>
        <p:txBody>
          <a:bodyPr vert="horz" lIns="91440" tIns="45720" rIns="91440" bIns="45720" rtlCol="0" anchor="ctr"/>
          <a:lstStyle>
            <a:lvl1pPr algn="r">
              <a:defRPr sz="900">
                <a:solidFill>
                  <a:schemeClr val="tx2"/>
                </a:solidFill>
              </a:defRPr>
            </a:lvl1pPr>
          </a:lstStyle>
          <a:p>
            <a:fld id="{326951E3-958F-4611-B170-D081BA0250F9}" type="datetimeFigureOut">
              <a:rPr lang="en-US" smtClean="0"/>
              <a:pPr/>
              <a:t>4/19/23</a:t>
            </a:fld>
            <a:endParaRPr lang="en-US" dirty="0"/>
          </a:p>
        </p:txBody>
      </p:sp>
      <p:sp>
        <p:nvSpPr>
          <p:cNvPr id="5" name="Footer Placeholder 4">
            <a:extLst>
              <a:ext uri="{FF2B5EF4-FFF2-40B4-BE49-F238E27FC236}">
                <a16:creationId xmlns:a16="http://schemas.microsoft.com/office/drawing/2014/main" id="{66570EF8-70B2-4AFC-8388-691A146AA75A}"/>
              </a:ext>
            </a:extLst>
          </p:cNvPr>
          <p:cNvSpPr>
            <a:spLocks noGrp="1"/>
          </p:cNvSpPr>
          <p:nvPr>
            <p:ph type="ftr" sz="quarter" idx="3"/>
          </p:nvPr>
        </p:nvSpPr>
        <p:spPr>
          <a:xfrm>
            <a:off x="858748" y="6356350"/>
            <a:ext cx="4114800" cy="365125"/>
          </a:xfrm>
          <a:prstGeom prst="rect">
            <a:avLst/>
          </a:prstGeom>
        </p:spPr>
        <p:txBody>
          <a:bodyPr vert="horz" lIns="91440" tIns="45720" rIns="91440" bIns="45720" rtlCol="0" anchor="ctr"/>
          <a:lstStyle>
            <a:lvl1pPr algn="l">
              <a:defRPr sz="900" cap="none" spc="0" baseline="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52F07DC7-D05C-4038-B51A-F00B7B9C996A}"/>
              </a:ext>
            </a:extLst>
          </p:cNvPr>
          <p:cNvSpPr>
            <a:spLocks noGrp="1"/>
          </p:cNvSpPr>
          <p:nvPr>
            <p:ph type="sldNum" sz="quarter" idx="4"/>
          </p:nvPr>
        </p:nvSpPr>
        <p:spPr>
          <a:xfrm>
            <a:off x="10820400" y="6356350"/>
            <a:ext cx="617669" cy="365125"/>
          </a:xfrm>
          <a:prstGeom prst="rect">
            <a:avLst/>
          </a:prstGeom>
        </p:spPr>
        <p:txBody>
          <a:bodyPr vert="horz" lIns="91440" tIns="45720" rIns="91440" bIns="45720" rtlCol="0" anchor="ctr"/>
          <a:lstStyle>
            <a:lvl1pPr algn="r">
              <a:defRPr sz="900" i="1">
                <a:solidFill>
                  <a:schemeClr val="tx2"/>
                </a:solidFill>
              </a:defRPr>
            </a:lvl1pPr>
          </a:lstStyle>
          <a:p>
            <a:fld id="{57871EFB-7B9E-4E86-A89E-697E8EBB06F2}" type="slidenum">
              <a:rPr lang="en-US" smtClean="0"/>
              <a:pPr/>
              <a:t>‹#›</a:t>
            </a:fld>
            <a:endParaRPr lang="en-US" dirty="0"/>
          </a:p>
        </p:txBody>
      </p:sp>
      <p:cxnSp>
        <p:nvCxnSpPr>
          <p:cNvPr id="34" name="Straight Connector 33">
            <a:extLst>
              <a:ext uri="{FF2B5EF4-FFF2-40B4-BE49-F238E27FC236}">
                <a16:creationId xmlns:a16="http://schemas.microsoft.com/office/drawing/2014/main" id="{EAD4CCDA-06BF-4D2A-B44F-195AEC0B5B22}"/>
              </a:ext>
            </a:extLst>
          </p:cNvPr>
          <p:cNvCxnSpPr>
            <a:cxnSpLocks/>
          </p:cNvCxnSpPr>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373366"/>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20000"/>
        </a:lnSpc>
        <a:spcBef>
          <a:spcPts val="1000"/>
        </a:spcBef>
        <a:buSzPct val="70000"/>
        <a:buFont typeface="Arial" panose="020B0604020202020204" pitchFamily="34" charset="0"/>
        <a:buChar char="•"/>
        <a:defRPr sz="2000" kern="1200">
          <a:solidFill>
            <a:schemeClr val="tx2"/>
          </a:solidFill>
          <a:latin typeface="+mn-lt"/>
          <a:ea typeface="+mn-ea"/>
          <a:cs typeface="+mn-cs"/>
        </a:defRPr>
      </a:lvl1pPr>
      <a:lvl2pPr marL="274320" indent="0" algn="l" defTabSz="914400" rtl="0" eaLnBrk="1" latinLnBrk="0" hangingPunct="1">
        <a:lnSpc>
          <a:spcPct val="120000"/>
        </a:lnSpc>
        <a:spcBef>
          <a:spcPts val="500"/>
        </a:spcBef>
        <a:buSzPct val="70000"/>
        <a:buFontTx/>
        <a:buNone/>
        <a:defRPr sz="1800" i="1" kern="1200">
          <a:solidFill>
            <a:schemeClr val="tx2"/>
          </a:solidFill>
          <a:latin typeface="+mn-lt"/>
          <a:ea typeface="+mn-ea"/>
          <a:cs typeface="+mn-cs"/>
        </a:defRPr>
      </a:lvl2pPr>
      <a:lvl3pPr marL="502920" indent="-228600" algn="l" defTabSz="914400" rtl="0" eaLnBrk="1" latinLnBrk="0" hangingPunct="1">
        <a:lnSpc>
          <a:spcPct val="120000"/>
        </a:lnSpc>
        <a:spcBef>
          <a:spcPts val="500"/>
        </a:spcBef>
        <a:buSzPct val="70000"/>
        <a:buFont typeface="Arial" panose="020B0604020202020204" pitchFamily="34" charset="0"/>
        <a:buChar char="•"/>
        <a:defRPr sz="1800" kern="1200">
          <a:solidFill>
            <a:schemeClr val="tx2"/>
          </a:solidFill>
          <a:latin typeface="+mn-lt"/>
          <a:ea typeface="+mn-ea"/>
          <a:cs typeface="+mn-cs"/>
        </a:defRPr>
      </a:lvl3pPr>
      <a:lvl4pPr marL="548640" indent="0" algn="l" defTabSz="914400" rtl="0" eaLnBrk="1" latinLnBrk="0" hangingPunct="1">
        <a:lnSpc>
          <a:spcPct val="120000"/>
        </a:lnSpc>
        <a:spcBef>
          <a:spcPts val="500"/>
        </a:spcBef>
        <a:buSzPct val="70000"/>
        <a:buFont typeface="Arial" panose="020B0604020202020204" pitchFamily="34" charset="0"/>
        <a:buNone/>
        <a:defRPr sz="1600" i="1" kern="1200">
          <a:solidFill>
            <a:schemeClr val="tx2"/>
          </a:solidFill>
          <a:latin typeface="+mn-lt"/>
          <a:ea typeface="+mn-ea"/>
          <a:cs typeface="+mn-cs"/>
        </a:defRPr>
      </a:lvl4pPr>
      <a:lvl5pPr marL="822960" indent="-228600" algn="l" defTabSz="914400" rtl="0" eaLnBrk="1" latinLnBrk="0" hangingPunct="1">
        <a:lnSpc>
          <a:spcPct val="120000"/>
        </a:lnSpc>
        <a:spcBef>
          <a:spcPts val="500"/>
        </a:spcBef>
        <a:buSzPct val="7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s://lifescienceglobal.com/RePEc/archive/arcade/is-google-translate-accurate-for-korean.php" TargetMode="External"/><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commons.wikimedia.org/wiki/File:Google_Translate_logo.svg"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https://creativecommons.org/licenses/by-sa/3.0/"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wired.it/lol/2018/07/24/su-google-translate-compaiono-strane-profezie/" TargetMode="External"/><Relationship Id="rId7" Type="http://schemas.openxmlformats.org/officeDocument/2006/relationships/hyperlink" Target="https://dotnettechconcepts.blogspot.com/2017/03/how-to-enable-google-translation-api.html" TargetMode="External"/><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6.jpg"/><Relationship Id="rId11" Type="http://schemas.openxmlformats.org/officeDocument/2006/relationships/hyperlink" Target="https://creativecommons.org/licenses/by-nc-nd/3.0/" TargetMode="External"/><Relationship Id="rId5" Type="http://schemas.openxmlformats.org/officeDocument/2006/relationships/hyperlink" Target="https://googlesystem.blogspot.com/2008/05/google-translate-becomes-best-online.html" TargetMode="External"/><Relationship Id="rId10" Type="http://schemas.openxmlformats.org/officeDocument/2006/relationships/hyperlink" Target="https://creativecommons.org/licenses/by/3.0/" TargetMode="External"/><Relationship Id="rId4" Type="http://schemas.openxmlformats.org/officeDocument/2006/relationships/image" Target="../media/image5.png"/><Relationship Id="rId9" Type="http://schemas.openxmlformats.org/officeDocument/2006/relationships/hyperlink" Target="https://googlesystem.blogspot.com/2013/12/9-new-languages-in-google-translate.html"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hyperlink" Target="https://pixabay.com/en/paypal-logo-brand-pay-payment-784404/" TargetMode="External"/><Relationship Id="rId7" Type="http://schemas.openxmlformats.org/officeDocument/2006/relationships/hyperlink" Target="https://android.jlelse.eu/google-maps-directions-api-5b2e11dee9b0" TargetMode="Externa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www.vsoftconsulting.com/amazon-web-services" TargetMode="External"/><Relationship Id="rId4" Type="http://schemas.openxmlformats.org/officeDocument/2006/relationships/image" Target="../media/image10.jpg"/><Relationship Id="rId9" Type="http://schemas.openxmlformats.org/officeDocument/2006/relationships/hyperlink" Target="https://deadline.com/2017/05/twitter-new-programming-slate-live-nation-nbc-buzzfeed-news-mlb-digital-newfronts-1202080915/"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hyperlink" Target="https://devopedia.org/api-testing" TargetMode="External"/><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hyperlink" Target="https://creativecommons.org/licenses/by-sa/3.0/" TargetMode="Externa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F4F1B1F-38C9-4BA3-8793-E2B6FC978C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Open Field With Satellite Dish">
            <a:extLst>
              <a:ext uri="{FF2B5EF4-FFF2-40B4-BE49-F238E27FC236}">
                <a16:creationId xmlns:a16="http://schemas.microsoft.com/office/drawing/2014/main" id="{ED1EC513-30FD-C997-7DFE-E621A20BA67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10"/>
            <a:ext cx="12191979" cy="6857990"/>
          </a:xfrm>
          <a:prstGeom prst="rect">
            <a:avLst/>
          </a:prstGeom>
        </p:spPr>
      </p:pic>
      <p:sp useBgFill="1">
        <p:nvSpPr>
          <p:cNvPr id="11" name="Freeform: Shape 10">
            <a:extLst>
              <a:ext uri="{FF2B5EF4-FFF2-40B4-BE49-F238E27FC236}">
                <a16:creationId xmlns:a16="http://schemas.microsoft.com/office/drawing/2014/main" id="{40A82C2B-B640-4B39-A4B8-3189B458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8992" y="859953"/>
            <a:ext cx="4379010" cy="5197947"/>
          </a:xfrm>
          <a:custGeom>
            <a:avLst/>
            <a:gdLst>
              <a:gd name="connsiteX0" fmla="*/ 2209538 w 4419600"/>
              <a:gd name="connsiteY0" fmla="*/ 0 h 5246128"/>
              <a:gd name="connsiteX1" fmla="*/ 2210062 w 4419600"/>
              <a:gd name="connsiteY1" fmla="*/ 0 h 5246128"/>
              <a:gd name="connsiteX2" fmla="*/ 4419600 w 4419600"/>
              <a:gd name="connsiteY2" fmla="*/ 2209541 h 5246128"/>
              <a:gd name="connsiteX3" fmla="*/ 4419600 w 4419600"/>
              <a:gd name="connsiteY3" fmla="*/ 2480538 h 5246128"/>
              <a:gd name="connsiteX4" fmla="*/ 4419600 w 4419600"/>
              <a:gd name="connsiteY4" fmla="*/ 4975131 h 5246128"/>
              <a:gd name="connsiteX5" fmla="*/ 4419600 w 4419600"/>
              <a:gd name="connsiteY5" fmla="*/ 5246128 h 5246128"/>
              <a:gd name="connsiteX6" fmla="*/ 0 w 4419600"/>
              <a:gd name="connsiteY6" fmla="*/ 5246128 h 5246128"/>
              <a:gd name="connsiteX7" fmla="*/ 0 w 4419600"/>
              <a:gd name="connsiteY7" fmla="*/ 4975131 h 5246128"/>
              <a:gd name="connsiteX8" fmla="*/ 0 w 4419600"/>
              <a:gd name="connsiteY8" fmla="*/ 2480538 h 5246128"/>
              <a:gd name="connsiteX9" fmla="*/ 0 w 4419600"/>
              <a:gd name="connsiteY9" fmla="*/ 2209541 h 5246128"/>
              <a:gd name="connsiteX10" fmla="*/ 2209538 w 4419600"/>
              <a:gd name="connsiteY10" fmla="*/ 0 h 5246128"/>
              <a:gd name="connsiteX0" fmla="*/ 2209538 w 4419600"/>
              <a:gd name="connsiteY0" fmla="*/ 0 h 5246128"/>
              <a:gd name="connsiteX1" fmla="*/ 2210062 w 4419600"/>
              <a:gd name="connsiteY1" fmla="*/ 0 h 5246128"/>
              <a:gd name="connsiteX2" fmla="*/ 4419600 w 4419600"/>
              <a:gd name="connsiteY2" fmla="*/ 2209541 h 5246128"/>
              <a:gd name="connsiteX3" fmla="*/ 4419600 w 4419600"/>
              <a:gd name="connsiteY3" fmla="*/ 4975131 h 5246128"/>
              <a:gd name="connsiteX4" fmla="*/ 4419600 w 4419600"/>
              <a:gd name="connsiteY4" fmla="*/ 5246128 h 5246128"/>
              <a:gd name="connsiteX5" fmla="*/ 0 w 4419600"/>
              <a:gd name="connsiteY5" fmla="*/ 5246128 h 5246128"/>
              <a:gd name="connsiteX6" fmla="*/ 0 w 4419600"/>
              <a:gd name="connsiteY6" fmla="*/ 4975131 h 5246128"/>
              <a:gd name="connsiteX7" fmla="*/ 0 w 4419600"/>
              <a:gd name="connsiteY7" fmla="*/ 2480538 h 5246128"/>
              <a:gd name="connsiteX8" fmla="*/ 0 w 4419600"/>
              <a:gd name="connsiteY8" fmla="*/ 2209541 h 5246128"/>
              <a:gd name="connsiteX9" fmla="*/ 2209538 w 4419600"/>
              <a:gd name="connsiteY9" fmla="*/ 0 h 5246128"/>
              <a:gd name="connsiteX0" fmla="*/ 2209538 w 4419600"/>
              <a:gd name="connsiteY0" fmla="*/ 0 h 5246128"/>
              <a:gd name="connsiteX1" fmla="*/ 2210062 w 4419600"/>
              <a:gd name="connsiteY1" fmla="*/ 0 h 5246128"/>
              <a:gd name="connsiteX2" fmla="*/ 4419600 w 4419600"/>
              <a:gd name="connsiteY2" fmla="*/ 2209541 h 5246128"/>
              <a:gd name="connsiteX3" fmla="*/ 4419600 w 4419600"/>
              <a:gd name="connsiteY3" fmla="*/ 5246128 h 5246128"/>
              <a:gd name="connsiteX4" fmla="*/ 0 w 4419600"/>
              <a:gd name="connsiteY4" fmla="*/ 5246128 h 5246128"/>
              <a:gd name="connsiteX5" fmla="*/ 0 w 4419600"/>
              <a:gd name="connsiteY5" fmla="*/ 4975131 h 5246128"/>
              <a:gd name="connsiteX6" fmla="*/ 0 w 4419600"/>
              <a:gd name="connsiteY6" fmla="*/ 2480538 h 5246128"/>
              <a:gd name="connsiteX7" fmla="*/ 0 w 4419600"/>
              <a:gd name="connsiteY7" fmla="*/ 2209541 h 5246128"/>
              <a:gd name="connsiteX8" fmla="*/ 2209538 w 4419600"/>
              <a:gd name="connsiteY8" fmla="*/ 0 h 5246128"/>
              <a:gd name="connsiteX0" fmla="*/ 2209538 w 4419600"/>
              <a:gd name="connsiteY0" fmla="*/ 0 h 5246128"/>
              <a:gd name="connsiteX1" fmla="*/ 2210062 w 4419600"/>
              <a:gd name="connsiteY1" fmla="*/ 0 h 5246128"/>
              <a:gd name="connsiteX2" fmla="*/ 4419600 w 4419600"/>
              <a:gd name="connsiteY2" fmla="*/ 2209541 h 5246128"/>
              <a:gd name="connsiteX3" fmla="*/ 4419600 w 4419600"/>
              <a:gd name="connsiteY3" fmla="*/ 5246128 h 5246128"/>
              <a:gd name="connsiteX4" fmla="*/ 0 w 4419600"/>
              <a:gd name="connsiteY4" fmla="*/ 5246128 h 5246128"/>
              <a:gd name="connsiteX5" fmla="*/ 0 w 4419600"/>
              <a:gd name="connsiteY5" fmla="*/ 2480538 h 5246128"/>
              <a:gd name="connsiteX6" fmla="*/ 0 w 4419600"/>
              <a:gd name="connsiteY6" fmla="*/ 2209541 h 5246128"/>
              <a:gd name="connsiteX7" fmla="*/ 2209538 w 4419600"/>
              <a:gd name="connsiteY7" fmla="*/ 0 h 5246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9600" h="5246128">
                <a:moveTo>
                  <a:pt x="2209538" y="0"/>
                </a:moveTo>
                <a:lnTo>
                  <a:pt x="2210062" y="0"/>
                </a:lnTo>
                <a:cubicBezTo>
                  <a:pt x="3430375" y="0"/>
                  <a:pt x="4419600" y="989251"/>
                  <a:pt x="4419600" y="2209541"/>
                </a:cubicBezTo>
                <a:lnTo>
                  <a:pt x="4419600" y="5246128"/>
                </a:lnTo>
                <a:lnTo>
                  <a:pt x="0" y="5246128"/>
                </a:lnTo>
                <a:lnTo>
                  <a:pt x="0" y="2480538"/>
                </a:lnTo>
                <a:lnTo>
                  <a:pt x="0" y="2209541"/>
                </a:lnTo>
                <a:cubicBezTo>
                  <a:pt x="0" y="989251"/>
                  <a:pt x="989222" y="0"/>
                  <a:pt x="2209538"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5AEE933-46DA-E83E-C078-6AA0EB253BD3}"/>
              </a:ext>
            </a:extLst>
          </p:cNvPr>
          <p:cNvSpPr>
            <a:spLocks noGrp="1"/>
          </p:cNvSpPr>
          <p:nvPr>
            <p:ph type="ctrTitle"/>
          </p:nvPr>
        </p:nvSpPr>
        <p:spPr>
          <a:xfrm>
            <a:off x="7050074" y="1799771"/>
            <a:ext cx="3436846" cy="1848491"/>
          </a:xfrm>
        </p:spPr>
        <p:txBody>
          <a:bodyPr anchor="b">
            <a:normAutofit/>
          </a:bodyPr>
          <a:lstStyle/>
          <a:p>
            <a:pPr algn="ctr"/>
            <a:r>
              <a:rPr lang="en-US" dirty="0"/>
              <a:t>Google Translate </a:t>
            </a:r>
            <a:endParaRPr lang="en-US"/>
          </a:p>
        </p:txBody>
      </p:sp>
      <p:sp>
        <p:nvSpPr>
          <p:cNvPr id="3" name="Subtitle 2">
            <a:extLst>
              <a:ext uri="{FF2B5EF4-FFF2-40B4-BE49-F238E27FC236}">
                <a16:creationId xmlns:a16="http://schemas.microsoft.com/office/drawing/2014/main" id="{29018604-1A45-D946-8A45-7C9F8CB7FABD}"/>
              </a:ext>
            </a:extLst>
          </p:cNvPr>
          <p:cNvSpPr>
            <a:spLocks noGrp="1"/>
          </p:cNvSpPr>
          <p:nvPr>
            <p:ph type="subTitle" idx="1"/>
          </p:nvPr>
        </p:nvSpPr>
        <p:spPr>
          <a:xfrm>
            <a:off x="7002773" y="4936376"/>
            <a:ext cx="3531448" cy="847166"/>
          </a:xfrm>
        </p:spPr>
        <p:txBody>
          <a:bodyPr>
            <a:normAutofit/>
          </a:bodyPr>
          <a:lstStyle/>
          <a:p>
            <a:pPr algn="ctr">
              <a:lnSpc>
                <a:spcPct val="110000"/>
              </a:lnSpc>
            </a:pPr>
            <a:r>
              <a:rPr lang="en-US" sz="1400"/>
              <a:t>API Project By:</a:t>
            </a:r>
          </a:p>
          <a:p>
            <a:pPr algn="ctr">
              <a:lnSpc>
                <a:spcPct val="110000"/>
              </a:lnSpc>
            </a:pPr>
            <a:r>
              <a:rPr lang="en-US" sz="1400"/>
              <a:t>Jakolbi Wilson &amp; …………….</a:t>
            </a:r>
          </a:p>
        </p:txBody>
      </p:sp>
      <p:cxnSp>
        <p:nvCxnSpPr>
          <p:cNvPr id="13" name="Straight Connector 12">
            <a:extLst>
              <a:ext uri="{FF2B5EF4-FFF2-40B4-BE49-F238E27FC236}">
                <a16:creationId xmlns:a16="http://schemas.microsoft.com/office/drawing/2014/main" id="{7091899A-6176-48DA-BF9E-4D278C5FBE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039288" y="4316294"/>
            <a:ext cx="1458419"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826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75EB3F-566C-8614-BA0C-098BBD026AC6}"/>
              </a:ext>
            </a:extLst>
          </p:cNvPr>
          <p:cNvSpPr>
            <a:spLocks noGrp="1"/>
          </p:cNvSpPr>
          <p:nvPr>
            <p:ph type="title"/>
          </p:nvPr>
        </p:nvSpPr>
        <p:spPr>
          <a:xfrm>
            <a:off x="764593" y="895440"/>
            <a:ext cx="4569407" cy="1560083"/>
          </a:xfrm>
        </p:spPr>
        <p:txBody>
          <a:bodyPr>
            <a:normAutofit/>
          </a:bodyPr>
          <a:lstStyle/>
          <a:p>
            <a:r>
              <a:rPr lang="en-US" dirty="0"/>
              <a:t>How or when is it used? </a:t>
            </a:r>
          </a:p>
        </p:txBody>
      </p:sp>
      <p:cxnSp>
        <p:nvCxnSpPr>
          <p:cNvPr id="19" name="Straight Connector 18">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0CE03E4-E2B4-FE04-7EC4-8EA960BB015B}"/>
              </a:ext>
            </a:extLst>
          </p:cNvPr>
          <p:cNvSpPr>
            <a:spLocks noGrp="1"/>
          </p:cNvSpPr>
          <p:nvPr>
            <p:ph idx="1"/>
          </p:nvPr>
        </p:nvSpPr>
        <p:spPr>
          <a:xfrm>
            <a:off x="1570033" y="2753546"/>
            <a:ext cx="3746928" cy="3402555"/>
          </a:xfrm>
        </p:spPr>
        <p:txBody>
          <a:bodyPr anchor="t">
            <a:normAutofit/>
          </a:bodyPr>
          <a:lstStyle/>
          <a:p>
            <a:pPr>
              <a:lnSpc>
                <a:spcPct val="110000"/>
              </a:lnSpc>
            </a:pPr>
            <a:r>
              <a:rPr lang="en-US" sz="1100" dirty="0"/>
              <a:t>T</a:t>
            </a:r>
            <a:r>
              <a:rPr lang="en-US" sz="1100" b="0" i="0" u="none" strike="noStrike" dirty="0">
                <a:effectLst/>
                <a:latin typeface="Söhne"/>
              </a:rPr>
              <a:t>he Google Translate API has a wide range of use cases. For example, it can be used by e-commerce websites to automatically translate product descriptions and customer reviews into multiple languages.</a:t>
            </a:r>
          </a:p>
          <a:p>
            <a:pPr>
              <a:lnSpc>
                <a:spcPct val="110000"/>
              </a:lnSpc>
            </a:pPr>
            <a:r>
              <a:rPr lang="en-US" sz="1100" b="0" i="0" u="none" strike="noStrike" dirty="0">
                <a:effectLst/>
                <a:latin typeface="Söhne"/>
              </a:rPr>
              <a:t>This can help businesses expand their customer base and increase sales. The API can also be used in the travel industry to translate websites, menus, and signage for tourists</a:t>
            </a:r>
            <a:endParaRPr lang="en-US" sz="1100" dirty="0">
              <a:latin typeface="Söhne"/>
            </a:endParaRPr>
          </a:p>
          <a:p>
            <a:pPr>
              <a:lnSpc>
                <a:spcPct val="110000"/>
              </a:lnSpc>
            </a:pPr>
            <a:r>
              <a:rPr lang="en-US" sz="1100" b="0" i="0" u="none" strike="noStrike" dirty="0">
                <a:effectLst/>
                <a:latin typeface="Söhne"/>
              </a:rPr>
              <a:t>Additionally, it can be used by language learning apps to provide users with accurate translations of words and phrases.</a:t>
            </a:r>
          </a:p>
          <a:p>
            <a:pPr marL="0" indent="0">
              <a:lnSpc>
                <a:spcPct val="110000"/>
              </a:lnSpc>
              <a:buNone/>
            </a:pPr>
            <a:br>
              <a:rPr lang="en-US" sz="1100" dirty="0"/>
            </a:br>
            <a:endParaRPr lang="en-US" sz="1100" dirty="0"/>
          </a:p>
        </p:txBody>
      </p:sp>
      <p:pic>
        <p:nvPicPr>
          <p:cNvPr id="5" name="Picture 4" descr="A hand holding a smart phone&#10;&#10;Description automatically generated with medium confidence">
            <a:extLst>
              <a:ext uri="{FF2B5EF4-FFF2-40B4-BE49-F238E27FC236}">
                <a16:creationId xmlns:a16="http://schemas.microsoft.com/office/drawing/2014/main" id="{EEB1988A-B2B6-137F-FA52-146A89FFECB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5015" r="25016" b="1"/>
          <a:stretch/>
        </p:blipFill>
        <p:spPr>
          <a:xfrm>
            <a:off x="6096000" y="-16591"/>
            <a:ext cx="6107073" cy="6874591"/>
          </a:xfrm>
          <a:prstGeom prst="rect">
            <a:avLst/>
          </a:prstGeom>
        </p:spPr>
      </p:pic>
    </p:spTree>
    <p:extLst>
      <p:ext uri="{BB962C8B-B14F-4D97-AF65-F5344CB8AC3E}">
        <p14:creationId xmlns:p14="http://schemas.microsoft.com/office/powerpoint/2010/main" val="2074769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7" name="Straight Connector 9">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8" name="Rectangle 11">
            <a:extLst>
              <a:ext uri="{FF2B5EF4-FFF2-40B4-BE49-F238E27FC236}">
                <a16:creationId xmlns:a16="http://schemas.microsoft.com/office/drawing/2014/main" id="{F69F96FE-C3F5-4F02-8428-78ADCB975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phere of mesh and nodes">
            <a:extLst>
              <a:ext uri="{FF2B5EF4-FFF2-40B4-BE49-F238E27FC236}">
                <a16:creationId xmlns:a16="http://schemas.microsoft.com/office/drawing/2014/main" id="{BFD96F04-92B9-4D58-968C-D4524E4BD2B7}"/>
              </a:ext>
            </a:extLst>
          </p:cNvPr>
          <p:cNvPicPr>
            <a:picLocks noChangeAspect="1"/>
          </p:cNvPicPr>
          <p:nvPr/>
        </p:nvPicPr>
        <p:blipFill rotWithShape="1">
          <a:blip r:embed="rId2"/>
          <a:srcRect t="12500" b="12500"/>
          <a:stretch/>
        </p:blipFill>
        <p:spPr>
          <a:xfrm>
            <a:off x="20" y="-1"/>
            <a:ext cx="12191979" cy="6858000"/>
          </a:xfrm>
          <a:prstGeom prst="rect">
            <a:avLst/>
          </a:prstGeom>
        </p:spPr>
      </p:pic>
      <p:sp>
        <p:nvSpPr>
          <p:cNvPr id="19" name="Rectangle 13">
            <a:extLst>
              <a:ext uri="{FF2B5EF4-FFF2-40B4-BE49-F238E27FC236}">
                <a16:creationId xmlns:a16="http://schemas.microsoft.com/office/drawing/2014/main" id="{F80C6B76-4D7E-4FE2-84E4-C4734B2B4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 y="1"/>
            <a:ext cx="12191999" cy="3779457"/>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B929DC-99FF-3D17-8395-B0DF0ED25ED6}"/>
              </a:ext>
            </a:extLst>
          </p:cNvPr>
          <p:cNvSpPr>
            <a:spLocks noGrp="1"/>
          </p:cNvSpPr>
          <p:nvPr>
            <p:ph type="title"/>
          </p:nvPr>
        </p:nvSpPr>
        <p:spPr>
          <a:xfrm>
            <a:off x="829876" y="640027"/>
            <a:ext cx="10447724" cy="1030880"/>
          </a:xfrm>
        </p:spPr>
        <p:txBody>
          <a:bodyPr vert="horz" lIns="91440" tIns="45720" rIns="91440" bIns="45720" rtlCol="0" anchor="b">
            <a:normAutofit/>
          </a:bodyPr>
          <a:lstStyle/>
          <a:p>
            <a:r>
              <a:rPr lang="en-US" sz="4800">
                <a:solidFill>
                  <a:srgbClr val="FFFFFF"/>
                </a:solidFill>
              </a:rPr>
              <a:t>Google is Powerful </a:t>
            </a:r>
          </a:p>
        </p:txBody>
      </p:sp>
      <p:cxnSp>
        <p:nvCxnSpPr>
          <p:cNvPr id="16" name="Straight Connector 15">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990" y="1808741"/>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7A7A551-24AF-7F9E-2C0B-5C7E73991155}"/>
              </a:ext>
            </a:extLst>
          </p:cNvPr>
          <p:cNvSpPr>
            <a:spLocks noGrp="1"/>
          </p:cNvSpPr>
          <p:nvPr>
            <p:ph idx="4294967295"/>
          </p:nvPr>
        </p:nvSpPr>
        <p:spPr>
          <a:xfrm>
            <a:off x="0" y="2754313"/>
            <a:ext cx="3746500" cy="3402012"/>
          </a:xfrm>
        </p:spPr>
        <p:txBody>
          <a:bodyPr anchor="t">
            <a:normAutofit/>
          </a:bodyPr>
          <a:lstStyle/>
          <a:p>
            <a:pPr>
              <a:lnSpc>
                <a:spcPct val="110000"/>
              </a:lnSpc>
            </a:pPr>
            <a:r>
              <a:rPr lang="en-US" sz="1300" b="0" i="0" u="none" strike="noStrike" dirty="0">
                <a:effectLst/>
                <a:latin typeface="Söhne"/>
              </a:rPr>
              <a:t>In conclusion, The Google Translate API is a powerful tool that enables developers to add automatic translation capabilities to their applications or websites. </a:t>
            </a:r>
          </a:p>
          <a:p>
            <a:pPr>
              <a:lnSpc>
                <a:spcPct val="110000"/>
              </a:lnSpc>
            </a:pPr>
            <a:r>
              <a:rPr lang="en-US" sz="1300" b="0" i="0" u="none" strike="noStrike" dirty="0">
                <a:effectLst/>
                <a:latin typeface="Söhne"/>
              </a:rPr>
              <a:t>With its advanced machine learning technology and support for over 100 languages, the API has become an essential part of the modern-day communication landscape.</a:t>
            </a:r>
          </a:p>
          <a:p>
            <a:pPr>
              <a:lnSpc>
                <a:spcPct val="110000"/>
              </a:lnSpc>
            </a:pPr>
            <a:r>
              <a:rPr lang="en-US" sz="1300" b="0" i="0" u="none" strike="noStrike" dirty="0">
                <a:effectLst/>
                <a:latin typeface="Söhne"/>
              </a:rPr>
              <a:t> As we continue to see an increase in globalization and digitalization, it's clear that the Google Translate API will play a vital role in breaking down language barriers and bringing people closer together.</a:t>
            </a:r>
          </a:p>
          <a:p>
            <a:pPr marL="0" indent="0">
              <a:lnSpc>
                <a:spcPct val="110000"/>
              </a:lnSpc>
              <a:buNone/>
            </a:pPr>
            <a:endParaRPr lang="en-US" sz="1300" dirty="0"/>
          </a:p>
        </p:txBody>
      </p:sp>
    </p:spTree>
    <p:extLst>
      <p:ext uri="{BB962C8B-B14F-4D97-AF65-F5344CB8AC3E}">
        <p14:creationId xmlns:p14="http://schemas.microsoft.com/office/powerpoint/2010/main" val="4168617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F4F1B1F-38C9-4BA3-8793-E2B6FC978C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3309C17-B9AB-8E04-5358-D35BF9AE5347}"/>
              </a:ext>
            </a:extLst>
          </p:cNvPr>
          <p:cNvPicPr>
            <a:picLocks noChangeAspect="1"/>
          </p:cNvPicPr>
          <p:nvPr/>
        </p:nvPicPr>
        <p:blipFill rotWithShape="1">
          <a:blip r:embed="rId2">
            <a:alphaModFix amt="40000"/>
          </a:blip>
          <a:srcRect t="23208" b="20542"/>
          <a:stretch/>
        </p:blipFill>
        <p:spPr>
          <a:xfrm>
            <a:off x="6822" y="10"/>
            <a:ext cx="12191999" cy="6857990"/>
          </a:xfrm>
          <a:prstGeom prst="rect">
            <a:avLst/>
          </a:prstGeom>
        </p:spPr>
      </p:pic>
      <p:sp>
        <p:nvSpPr>
          <p:cNvPr id="2" name="Title 1">
            <a:extLst>
              <a:ext uri="{FF2B5EF4-FFF2-40B4-BE49-F238E27FC236}">
                <a16:creationId xmlns:a16="http://schemas.microsoft.com/office/drawing/2014/main" id="{5C3E9EE9-C62E-6EC6-584D-4C80DE042461}"/>
              </a:ext>
            </a:extLst>
          </p:cNvPr>
          <p:cNvSpPr>
            <a:spLocks noGrp="1"/>
          </p:cNvSpPr>
          <p:nvPr>
            <p:ph type="title"/>
          </p:nvPr>
        </p:nvSpPr>
        <p:spPr>
          <a:xfrm>
            <a:off x="2629691" y="1256045"/>
            <a:ext cx="6962052" cy="1884207"/>
          </a:xfrm>
        </p:spPr>
        <p:txBody>
          <a:bodyPr vert="horz" lIns="91440" tIns="45720" rIns="91440" bIns="45720" rtlCol="0" anchor="b">
            <a:normAutofit/>
          </a:bodyPr>
          <a:lstStyle/>
          <a:p>
            <a:pPr algn="ctr"/>
            <a:r>
              <a:rPr lang="en-US" sz="4800" dirty="0">
                <a:solidFill>
                  <a:srgbClr val="FFFFFF"/>
                </a:solidFill>
              </a:rPr>
              <a:t>THE END </a:t>
            </a:r>
          </a:p>
        </p:txBody>
      </p:sp>
      <p:cxnSp>
        <p:nvCxnSpPr>
          <p:cNvPr id="12" name="Straight Connector 11">
            <a:extLst>
              <a:ext uri="{FF2B5EF4-FFF2-40B4-BE49-F238E27FC236}">
                <a16:creationId xmlns:a16="http://schemas.microsoft.com/office/drawing/2014/main" id="{6B5C80BC-C547-4FD8-9B68-6A9207F085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1557" y="3481804"/>
            <a:ext cx="0" cy="13107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7980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8A565D8-E642-4598-BD4F-7ED84917B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graphics, logo, font, symbol&#10;&#10;Description automatically generated">
            <a:extLst>
              <a:ext uri="{FF2B5EF4-FFF2-40B4-BE49-F238E27FC236}">
                <a16:creationId xmlns:a16="http://schemas.microsoft.com/office/drawing/2014/main" id="{E963B9C6-3D03-8985-3E48-52991639982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19100" b="24650"/>
          <a:stretch/>
        </p:blipFill>
        <p:spPr>
          <a:xfrm>
            <a:off x="1" y="10"/>
            <a:ext cx="12192000" cy="6857990"/>
          </a:xfrm>
          <a:prstGeom prst="rect">
            <a:avLst/>
          </a:prstGeom>
        </p:spPr>
      </p:pic>
      <p:sp>
        <p:nvSpPr>
          <p:cNvPr id="4" name="TextBox 3">
            <a:extLst>
              <a:ext uri="{FF2B5EF4-FFF2-40B4-BE49-F238E27FC236}">
                <a16:creationId xmlns:a16="http://schemas.microsoft.com/office/drawing/2014/main" id="{0746F62F-9730-398E-FB01-E7AB5E694F36}"/>
              </a:ext>
            </a:extLst>
          </p:cNvPr>
          <p:cNvSpPr txBox="1"/>
          <p:nvPr/>
        </p:nvSpPr>
        <p:spPr>
          <a:xfrm>
            <a:off x="9721453" y="6657945"/>
            <a:ext cx="247054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commons.wikimedia.org/wiki/File:Google_Translate_logo.sv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558645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5F8A2B-2538-9539-FD06-CDAF39B77E21}"/>
              </a:ext>
            </a:extLst>
          </p:cNvPr>
          <p:cNvSpPr>
            <a:spLocks noGrp="1"/>
          </p:cNvSpPr>
          <p:nvPr>
            <p:ph type="title"/>
          </p:nvPr>
        </p:nvSpPr>
        <p:spPr>
          <a:xfrm>
            <a:off x="5152238" y="895440"/>
            <a:ext cx="6125361" cy="1560083"/>
          </a:xfrm>
        </p:spPr>
        <p:txBody>
          <a:bodyPr>
            <a:normAutofit/>
          </a:bodyPr>
          <a:lstStyle/>
          <a:p>
            <a:r>
              <a:rPr lang="en-US" dirty="0"/>
              <a:t>What is it? </a:t>
            </a:r>
          </a:p>
        </p:txBody>
      </p:sp>
      <p:pic>
        <p:nvPicPr>
          <p:cNvPr id="5" name="Picture 4" descr="Scribbles on a notebook">
            <a:extLst>
              <a:ext uri="{FF2B5EF4-FFF2-40B4-BE49-F238E27FC236}">
                <a16:creationId xmlns:a16="http://schemas.microsoft.com/office/drawing/2014/main" id="{1ABCF236-179C-B3C8-79B0-930E0952A721}"/>
              </a:ext>
            </a:extLst>
          </p:cNvPr>
          <p:cNvPicPr>
            <a:picLocks noChangeAspect="1"/>
          </p:cNvPicPr>
          <p:nvPr/>
        </p:nvPicPr>
        <p:blipFill rotWithShape="1">
          <a:blip r:embed="rId2"/>
          <a:srcRect l="21626" r="32439" b="1"/>
          <a:stretch/>
        </p:blipFill>
        <p:spPr>
          <a:xfrm>
            <a:off x="1" y="-16591"/>
            <a:ext cx="4610100" cy="6874591"/>
          </a:xfrm>
          <a:prstGeom prst="rect">
            <a:avLst/>
          </a:prstGeom>
        </p:spPr>
      </p:pic>
      <p:cxnSp>
        <p:nvCxnSpPr>
          <p:cNvPr id="11" name="Straight Connector 10">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40145"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27B8191-4AA5-27D3-DE6E-0929DAA58F50}"/>
              </a:ext>
            </a:extLst>
          </p:cNvPr>
          <p:cNvSpPr>
            <a:spLocks noGrp="1"/>
          </p:cNvSpPr>
          <p:nvPr>
            <p:ph idx="1"/>
          </p:nvPr>
        </p:nvSpPr>
        <p:spPr>
          <a:xfrm>
            <a:off x="5974717" y="2753546"/>
            <a:ext cx="5302882" cy="3494854"/>
          </a:xfrm>
        </p:spPr>
        <p:txBody>
          <a:bodyPr anchor="t">
            <a:normAutofit lnSpcReduction="10000"/>
          </a:bodyPr>
          <a:lstStyle/>
          <a:p>
            <a:r>
              <a:rPr lang="en-US" b="0" i="0" u="none" strike="noStrike" dirty="0">
                <a:effectLst/>
                <a:latin typeface="Söhne"/>
              </a:rPr>
              <a:t>What is Google Translate. Google Translate is a free online language translation service that can instantly translate text and web pages between any language pairs. </a:t>
            </a:r>
          </a:p>
          <a:p>
            <a:r>
              <a:rPr lang="en-US" b="0" i="0" u="none" strike="noStrike" dirty="0">
                <a:effectLst/>
                <a:latin typeface="Söhne"/>
              </a:rPr>
              <a:t>With over 100 billion words translated per day, it's a tool that has become an essential part of the modern-day communication landscape.</a:t>
            </a:r>
          </a:p>
          <a:p>
            <a:r>
              <a:rPr lang="en-US" dirty="0">
                <a:latin typeface="Söhne"/>
              </a:rPr>
              <a:t>Google Translate is a form of API like many others out there.</a:t>
            </a:r>
            <a:endParaRPr lang="en-US" dirty="0"/>
          </a:p>
        </p:txBody>
      </p:sp>
    </p:spTree>
    <p:extLst>
      <p:ext uri="{BB962C8B-B14F-4D97-AF65-F5344CB8AC3E}">
        <p14:creationId xmlns:p14="http://schemas.microsoft.com/office/powerpoint/2010/main" val="779366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959F59E-86AC-4677-BFB0-9CD55AB1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97ED08E-7CE7-4539-8E16-6A356378B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7324526"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omputer&#10;&#10;Description automatically generated with medium confidence">
            <a:extLst>
              <a:ext uri="{FF2B5EF4-FFF2-40B4-BE49-F238E27FC236}">
                <a16:creationId xmlns:a16="http://schemas.microsoft.com/office/drawing/2014/main" id="{F4C7CC99-1BD4-060C-68F2-2D9C3EAFEF0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41179" y="1467423"/>
            <a:ext cx="6999492" cy="3937214"/>
          </a:xfrm>
          <a:prstGeom prst="rect">
            <a:avLst/>
          </a:prstGeom>
        </p:spPr>
      </p:pic>
      <p:sp>
        <p:nvSpPr>
          <p:cNvPr id="22" name="Rectangle 21">
            <a:extLst>
              <a:ext uri="{FF2B5EF4-FFF2-40B4-BE49-F238E27FC236}">
                <a16:creationId xmlns:a16="http://schemas.microsoft.com/office/drawing/2014/main" id="{39F96DC1-4B54-4B36-B945-425E4C04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9003" y="487090"/>
            <a:ext cx="3745983" cy="1856232"/>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omputer&#10;&#10;Description automatically generated with medium confidence">
            <a:extLst>
              <a:ext uri="{FF2B5EF4-FFF2-40B4-BE49-F238E27FC236}">
                <a16:creationId xmlns:a16="http://schemas.microsoft.com/office/drawing/2014/main" id="{07FC6934-6AC1-04B5-E828-21A77CE19B9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460084" y="643467"/>
            <a:ext cx="2760521" cy="1532134"/>
          </a:xfrm>
          <a:prstGeom prst="rect">
            <a:avLst/>
          </a:prstGeom>
        </p:spPr>
      </p:pic>
      <p:sp>
        <p:nvSpPr>
          <p:cNvPr id="24" name="Rectangle 23">
            <a:extLst>
              <a:ext uri="{FF2B5EF4-FFF2-40B4-BE49-F238E27FC236}">
                <a16:creationId xmlns:a16="http://schemas.microsoft.com/office/drawing/2014/main" id="{A4F450A1-0760-4C39-82E4-515AA4FC9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9003" y="2511639"/>
            <a:ext cx="3745983" cy="1856232"/>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omputer&#10;&#10;Description automatically generated with low confidence">
            <a:extLst>
              <a:ext uri="{FF2B5EF4-FFF2-40B4-BE49-F238E27FC236}">
                <a16:creationId xmlns:a16="http://schemas.microsoft.com/office/drawing/2014/main" id="{FB8ED541-C147-FA52-F0BA-CF75050251E2}"/>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381170" y="2672506"/>
            <a:ext cx="2918350" cy="1532134"/>
          </a:xfrm>
          <a:prstGeom prst="rect">
            <a:avLst/>
          </a:prstGeom>
        </p:spPr>
      </p:pic>
      <p:sp>
        <p:nvSpPr>
          <p:cNvPr id="26" name="Rectangle 25">
            <a:extLst>
              <a:ext uri="{FF2B5EF4-FFF2-40B4-BE49-F238E27FC236}">
                <a16:creationId xmlns:a16="http://schemas.microsoft.com/office/drawing/2014/main" id="{0185CD32-2E94-4663-81AE-CC54E44AC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9003" y="4528738"/>
            <a:ext cx="3745983" cy="1856232"/>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creenshot of a computer&#10;&#10;Description automatically generated with medium confidence">
            <a:extLst>
              <a:ext uri="{FF2B5EF4-FFF2-40B4-BE49-F238E27FC236}">
                <a16:creationId xmlns:a16="http://schemas.microsoft.com/office/drawing/2014/main" id="{D4EC6780-B4B5-F726-F8C4-635A181B2F58}"/>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8129872" y="4891040"/>
            <a:ext cx="3420946" cy="1128911"/>
          </a:xfrm>
          <a:prstGeom prst="rect">
            <a:avLst/>
          </a:prstGeom>
        </p:spPr>
      </p:pic>
      <p:sp>
        <p:nvSpPr>
          <p:cNvPr id="4" name="TextBox 3">
            <a:extLst>
              <a:ext uri="{FF2B5EF4-FFF2-40B4-BE49-F238E27FC236}">
                <a16:creationId xmlns:a16="http://schemas.microsoft.com/office/drawing/2014/main" id="{1A7E0239-5466-CCF6-9E7A-2500406A765F}"/>
              </a:ext>
            </a:extLst>
          </p:cNvPr>
          <p:cNvSpPr txBox="1"/>
          <p:nvPr/>
        </p:nvSpPr>
        <p:spPr>
          <a:xfrm>
            <a:off x="8892725" y="1975546"/>
            <a:ext cx="232788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googlesystem.blogspot.com/2008/05/google-translate-becomes-best-online.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
        <p:nvSpPr>
          <p:cNvPr id="7" name="TextBox 6">
            <a:extLst>
              <a:ext uri="{FF2B5EF4-FFF2-40B4-BE49-F238E27FC236}">
                <a16:creationId xmlns:a16="http://schemas.microsoft.com/office/drawing/2014/main" id="{9FC6E7C0-DD76-23D0-3965-3B96898E89CF}"/>
              </a:ext>
            </a:extLst>
          </p:cNvPr>
          <p:cNvSpPr txBox="1"/>
          <p:nvPr/>
        </p:nvSpPr>
        <p:spPr>
          <a:xfrm>
            <a:off x="4979366" y="5204582"/>
            <a:ext cx="2661305"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wired.it/lol/2018/07/24/su-google-translate-compaiono-strane-profezi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1"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
        <p:nvSpPr>
          <p:cNvPr id="10" name="TextBox 9">
            <a:extLst>
              <a:ext uri="{FF2B5EF4-FFF2-40B4-BE49-F238E27FC236}">
                <a16:creationId xmlns:a16="http://schemas.microsoft.com/office/drawing/2014/main" id="{5FFF9FCF-D005-D62B-14B3-1812D78CA1E3}"/>
              </a:ext>
            </a:extLst>
          </p:cNvPr>
          <p:cNvSpPr txBox="1"/>
          <p:nvPr/>
        </p:nvSpPr>
        <p:spPr>
          <a:xfrm>
            <a:off x="9222938" y="5819896"/>
            <a:ext cx="232788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9" tooltip="https://googlesystem.blogspot.com/2013/12/9-new-languages-in-google-translate.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
        <p:nvSpPr>
          <p:cNvPr id="13" name="TextBox 12">
            <a:extLst>
              <a:ext uri="{FF2B5EF4-FFF2-40B4-BE49-F238E27FC236}">
                <a16:creationId xmlns:a16="http://schemas.microsoft.com/office/drawing/2014/main" id="{18A3E5B8-DF34-42A6-F617-9FD91F7A4731}"/>
              </a:ext>
            </a:extLst>
          </p:cNvPr>
          <p:cNvSpPr txBox="1"/>
          <p:nvPr/>
        </p:nvSpPr>
        <p:spPr>
          <a:xfrm>
            <a:off x="8971640" y="4004585"/>
            <a:ext cx="232788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7" tooltip="https://dotnettechconcepts.blogspot.com/2017/03/how-to-enable-google-translation-api.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2945579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8D5230-CC63-C7B9-20A7-A8B87D7F5A1D}"/>
              </a:ext>
            </a:extLst>
          </p:cNvPr>
          <p:cNvSpPr>
            <a:spLocks noGrp="1"/>
          </p:cNvSpPr>
          <p:nvPr>
            <p:ph type="title"/>
          </p:nvPr>
        </p:nvSpPr>
        <p:spPr>
          <a:xfrm>
            <a:off x="764593" y="895440"/>
            <a:ext cx="4569407" cy="1560083"/>
          </a:xfrm>
        </p:spPr>
        <p:txBody>
          <a:bodyPr>
            <a:normAutofit/>
          </a:bodyPr>
          <a:lstStyle/>
          <a:p>
            <a:r>
              <a:rPr lang="en-US" dirty="0"/>
              <a:t>What is an API? </a:t>
            </a:r>
          </a:p>
        </p:txBody>
      </p:sp>
      <p:cxnSp>
        <p:nvCxnSpPr>
          <p:cNvPr id="11" name="Straight Connector 10">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9A7392D-2D5F-7B20-D895-5C7DCA5B3A08}"/>
              </a:ext>
            </a:extLst>
          </p:cNvPr>
          <p:cNvSpPr>
            <a:spLocks noGrp="1"/>
          </p:cNvSpPr>
          <p:nvPr>
            <p:ph idx="1"/>
          </p:nvPr>
        </p:nvSpPr>
        <p:spPr>
          <a:xfrm>
            <a:off x="1570033" y="2753546"/>
            <a:ext cx="3746928" cy="3402555"/>
          </a:xfrm>
        </p:spPr>
        <p:txBody>
          <a:bodyPr anchor="t">
            <a:normAutofit lnSpcReduction="10000"/>
          </a:bodyPr>
          <a:lstStyle/>
          <a:p>
            <a:pPr>
              <a:lnSpc>
                <a:spcPct val="110000"/>
              </a:lnSpc>
            </a:pPr>
            <a:r>
              <a:rPr lang="en-US" sz="1900" b="0" i="0" u="none" strike="noStrike" dirty="0">
                <a:effectLst/>
                <a:latin typeface="Söhne"/>
              </a:rPr>
              <a:t>API stands for "Application Programming Interface". </a:t>
            </a:r>
          </a:p>
          <a:p>
            <a:pPr>
              <a:lnSpc>
                <a:spcPct val="110000"/>
              </a:lnSpc>
            </a:pPr>
            <a:r>
              <a:rPr lang="en-US" sz="1900" b="0" i="0" u="none" strike="noStrike" dirty="0">
                <a:effectLst/>
                <a:latin typeface="Söhne"/>
              </a:rPr>
              <a:t>It's a set of protocols, tools, and routines for building software applications that allow two different applications to communicate with each other.</a:t>
            </a:r>
          </a:p>
          <a:p>
            <a:pPr>
              <a:lnSpc>
                <a:spcPct val="110000"/>
              </a:lnSpc>
            </a:pPr>
            <a:r>
              <a:rPr lang="en-US" sz="1900" b="0" i="0" u="none" strike="noStrike" dirty="0">
                <a:effectLst/>
                <a:latin typeface="Söhne"/>
              </a:rPr>
              <a:t> In other words, it's a way for different software programs to talk to each other and share data.</a:t>
            </a:r>
            <a:endParaRPr lang="en-US" sz="1900" dirty="0"/>
          </a:p>
        </p:txBody>
      </p:sp>
      <p:pic>
        <p:nvPicPr>
          <p:cNvPr id="5" name="Picture 4" descr="Computer script on a screen">
            <a:extLst>
              <a:ext uri="{FF2B5EF4-FFF2-40B4-BE49-F238E27FC236}">
                <a16:creationId xmlns:a16="http://schemas.microsoft.com/office/drawing/2014/main" id="{D03E8217-426C-34B7-AEB4-5B82475C89AF}"/>
              </a:ext>
            </a:extLst>
          </p:cNvPr>
          <p:cNvPicPr>
            <a:picLocks noChangeAspect="1"/>
          </p:cNvPicPr>
          <p:nvPr/>
        </p:nvPicPr>
        <p:blipFill rotWithShape="1">
          <a:blip r:embed="rId2"/>
          <a:srcRect l="465" r="40239" b="2"/>
          <a:stretch/>
        </p:blipFill>
        <p:spPr>
          <a:xfrm>
            <a:off x="6096000" y="-16591"/>
            <a:ext cx="6107073" cy="6874591"/>
          </a:xfrm>
          <a:prstGeom prst="rect">
            <a:avLst/>
          </a:prstGeom>
        </p:spPr>
      </p:pic>
    </p:spTree>
    <p:extLst>
      <p:ext uri="{BB962C8B-B14F-4D97-AF65-F5344CB8AC3E}">
        <p14:creationId xmlns:p14="http://schemas.microsoft.com/office/powerpoint/2010/main" val="3945283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93DB68-A0F0-2454-B859-B410BA5E35B1}"/>
              </a:ext>
            </a:extLst>
          </p:cNvPr>
          <p:cNvSpPr>
            <a:spLocks noGrp="1"/>
          </p:cNvSpPr>
          <p:nvPr>
            <p:ph type="title"/>
          </p:nvPr>
        </p:nvSpPr>
        <p:spPr>
          <a:xfrm>
            <a:off x="952501" y="895442"/>
            <a:ext cx="4549847" cy="1560082"/>
          </a:xfrm>
        </p:spPr>
        <p:txBody>
          <a:bodyPr>
            <a:normAutofit/>
          </a:bodyPr>
          <a:lstStyle/>
          <a:p>
            <a:pPr algn="r"/>
            <a:r>
              <a:rPr lang="en-US" dirty="0"/>
              <a:t>Forms of API’s </a:t>
            </a:r>
            <a:endParaRPr lang="en-US"/>
          </a:p>
        </p:txBody>
      </p:sp>
      <p:pic>
        <p:nvPicPr>
          <p:cNvPr id="5" name="Picture 4" descr="A picture containing graphics, font, screenshot, graphic design&#10;&#10;Description automatically generated">
            <a:extLst>
              <a:ext uri="{FF2B5EF4-FFF2-40B4-BE49-F238E27FC236}">
                <a16:creationId xmlns:a16="http://schemas.microsoft.com/office/drawing/2014/main" id="{44B4BDBE-3595-155A-260F-F6CF739C341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096001" y="1116094"/>
            <a:ext cx="2481462" cy="1240730"/>
          </a:xfrm>
          <a:prstGeom prst="rect">
            <a:avLst/>
          </a:prstGeom>
        </p:spPr>
      </p:pic>
      <p:pic>
        <p:nvPicPr>
          <p:cNvPr id="11" name="Picture 10" descr="A hand pointing at a cloud&#10;&#10;Description automatically generated with low confidence">
            <a:extLst>
              <a:ext uri="{FF2B5EF4-FFF2-40B4-BE49-F238E27FC236}">
                <a16:creationId xmlns:a16="http://schemas.microsoft.com/office/drawing/2014/main" id="{1FBD6346-0EC8-7033-BA1B-EB95CB44341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913947" y="1045285"/>
            <a:ext cx="2481458" cy="1420634"/>
          </a:xfrm>
          <a:prstGeom prst="rect">
            <a:avLst/>
          </a:prstGeom>
        </p:spPr>
      </p:pic>
      <p:pic>
        <p:nvPicPr>
          <p:cNvPr id="7" name="Picture 6" descr="A picture containing map, text, screenshot, atlas&#10;&#10;Description automatically generated">
            <a:extLst>
              <a:ext uri="{FF2B5EF4-FFF2-40B4-BE49-F238E27FC236}">
                <a16:creationId xmlns:a16="http://schemas.microsoft.com/office/drawing/2014/main" id="{CA318DE9-52F3-EF05-05C3-DF813A46D217}"/>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042153" y="3429000"/>
            <a:ext cx="1497045" cy="2661414"/>
          </a:xfrm>
          <a:prstGeom prst="rect">
            <a:avLst/>
          </a:prstGeom>
        </p:spPr>
      </p:pic>
      <p:pic>
        <p:nvPicPr>
          <p:cNvPr id="9" name="Picture 8" descr="A white bird with wings&#10;&#10;Description automatically generated with low confidence">
            <a:extLst>
              <a:ext uri="{FF2B5EF4-FFF2-40B4-BE49-F238E27FC236}">
                <a16:creationId xmlns:a16="http://schemas.microsoft.com/office/drawing/2014/main" id="{A4718F31-ABC7-D5AE-78B8-C2E020F8F1F9}"/>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2945573" y="3914892"/>
            <a:ext cx="1672858" cy="1672858"/>
          </a:xfrm>
          <a:prstGeom prst="rect">
            <a:avLst/>
          </a:prstGeom>
        </p:spPr>
      </p:pic>
      <p:cxnSp>
        <p:nvCxnSpPr>
          <p:cNvPr id="18" name="Straight Connector 17">
            <a:extLst>
              <a:ext uri="{FF2B5EF4-FFF2-40B4-BE49-F238E27FC236}">
                <a16:creationId xmlns:a16="http://schemas.microsoft.com/office/drawing/2014/main" id="{3EFD4934-7000-4E15-9E5A-54C765A371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34000" y="3118207"/>
            <a:ext cx="0" cy="294012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792BAFA-8477-9922-41F3-65B27084BA40}"/>
              </a:ext>
            </a:extLst>
          </p:cNvPr>
          <p:cNvSpPr>
            <a:spLocks noGrp="1"/>
          </p:cNvSpPr>
          <p:nvPr>
            <p:ph idx="1"/>
          </p:nvPr>
        </p:nvSpPr>
        <p:spPr>
          <a:xfrm>
            <a:off x="6008806" y="3036013"/>
            <a:ext cx="5219698" cy="3103128"/>
          </a:xfrm>
        </p:spPr>
        <p:txBody>
          <a:bodyPr anchor="b">
            <a:normAutofit/>
          </a:bodyPr>
          <a:lstStyle/>
          <a:p>
            <a:pPr>
              <a:lnSpc>
                <a:spcPct val="110000"/>
              </a:lnSpc>
              <a:buFont typeface="+mj-lt"/>
              <a:buAutoNum type="arabicPeriod"/>
            </a:pPr>
            <a:r>
              <a:rPr lang="en-US" sz="800" b="0" i="0" u="none" strike="noStrike">
                <a:effectLst/>
                <a:latin typeface="Söhne"/>
              </a:rPr>
              <a:t>Social media APIs: Social media platforms like Facebook, Twitter, and LinkedIn offer APIs that enable developers to integrate their platforms' features into their own applications. These APIs allow developers to access users' data, post updates, and interact with other users.</a:t>
            </a:r>
          </a:p>
          <a:p>
            <a:pPr>
              <a:lnSpc>
                <a:spcPct val="110000"/>
              </a:lnSpc>
              <a:buFont typeface="+mj-lt"/>
              <a:buAutoNum type="arabicPeriod"/>
            </a:pPr>
            <a:r>
              <a:rPr lang="en-US" sz="800" b="0" i="0" u="none" strike="noStrike">
                <a:effectLst/>
                <a:latin typeface="Söhne"/>
              </a:rPr>
              <a:t>Payment APIs: Payment gateways like PayPal and Stripe offer APIs that enable developers to accept payments in their own applications or websites. These APIs provide developers with a secure way to process payments and manage transactions.</a:t>
            </a:r>
          </a:p>
          <a:p>
            <a:pPr>
              <a:lnSpc>
                <a:spcPct val="110000"/>
              </a:lnSpc>
              <a:buFont typeface="+mj-lt"/>
              <a:buAutoNum type="arabicPeriod"/>
            </a:pPr>
            <a:r>
              <a:rPr lang="en-US" sz="800" b="0" i="0" u="none" strike="noStrike">
                <a:effectLst/>
                <a:latin typeface="Söhne"/>
              </a:rPr>
              <a:t>Mapping APIs: Mapping APIs like Google Maps, MapQuest, and Bing Maps provide developers with the ability to display maps, geocode addresses, and calculate directions within their applications. These APIs are commonly used in location-based services, navigation, and logistics applications.</a:t>
            </a:r>
          </a:p>
          <a:p>
            <a:pPr>
              <a:lnSpc>
                <a:spcPct val="110000"/>
              </a:lnSpc>
              <a:buFont typeface="+mj-lt"/>
              <a:buAutoNum type="arabicPeriod"/>
            </a:pPr>
            <a:r>
              <a:rPr lang="en-US" sz="800" b="0" i="0" u="none" strike="noStrike">
                <a:effectLst/>
                <a:latin typeface="Söhne"/>
              </a:rPr>
              <a:t>Cloud APIs: Cloud APIs like Amazon Web Services (AWS) and Microsoft Azure provide developers with access to cloud-based computing resources. These APIs allow developers to create and manage virtual machines, databases, and storage, among other things.</a:t>
            </a:r>
          </a:p>
          <a:p>
            <a:pPr>
              <a:lnSpc>
                <a:spcPct val="110000"/>
              </a:lnSpc>
            </a:pPr>
            <a:r>
              <a:rPr lang="en-US" sz="800" b="0" i="0" u="none" strike="noStrike">
                <a:effectLst/>
                <a:latin typeface="Söhne"/>
              </a:rPr>
              <a:t>These are just a few examples of the different forms or applications that are popular APIs. With the rise of the API economy, we can expect to see more and more innovative use cases for APIs across a range of industries in the future.</a:t>
            </a:r>
          </a:p>
          <a:p>
            <a:pPr>
              <a:lnSpc>
                <a:spcPct val="110000"/>
              </a:lnSpc>
            </a:pPr>
            <a:endParaRPr lang="en-US" sz="800"/>
          </a:p>
        </p:txBody>
      </p:sp>
    </p:spTree>
    <p:extLst>
      <p:ext uri="{BB962C8B-B14F-4D97-AF65-F5344CB8AC3E}">
        <p14:creationId xmlns:p14="http://schemas.microsoft.com/office/powerpoint/2010/main" val="1967955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1C0BCA8-B9D5-4F84-B063-ABE683EE0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Electronic System">
            <a:extLst>
              <a:ext uri="{FF2B5EF4-FFF2-40B4-BE49-F238E27FC236}">
                <a16:creationId xmlns:a16="http://schemas.microsoft.com/office/drawing/2014/main" id="{B92589E0-1A92-C802-EB09-B3C569438C2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10"/>
            <a:ext cx="12191979" cy="6857989"/>
          </a:xfrm>
          <a:prstGeom prst="rect">
            <a:avLst/>
          </a:prstGeom>
        </p:spPr>
      </p:pic>
      <p:sp>
        <p:nvSpPr>
          <p:cNvPr id="12" name="Rectangle 11">
            <a:extLst>
              <a:ext uri="{FF2B5EF4-FFF2-40B4-BE49-F238E27FC236}">
                <a16:creationId xmlns:a16="http://schemas.microsoft.com/office/drawing/2014/main" id="{3E12DCC6-BC83-4B12-995C-FEA02449A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144929" y="144931"/>
            <a:ext cx="6858000" cy="6568140"/>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3CC3A2-71B4-BA93-3557-71EEDFF5472A}"/>
              </a:ext>
            </a:extLst>
          </p:cNvPr>
          <p:cNvSpPr>
            <a:spLocks noGrp="1"/>
          </p:cNvSpPr>
          <p:nvPr>
            <p:ph type="title"/>
          </p:nvPr>
        </p:nvSpPr>
        <p:spPr>
          <a:xfrm>
            <a:off x="858748" y="1161232"/>
            <a:ext cx="5291275" cy="2485479"/>
          </a:xfrm>
        </p:spPr>
        <p:txBody>
          <a:bodyPr vert="horz" lIns="91440" tIns="45720" rIns="91440" bIns="45720" rtlCol="0" anchor="b">
            <a:normAutofit/>
          </a:bodyPr>
          <a:lstStyle/>
          <a:p>
            <a:pPr>
              <a:lnSpc>
                <a:spcPct val="90000"/>
              </a:lnSpc>
            </a:pPr>
            <a:r>
              <a:rPr lang="en-US" sz="4100" dirty="0">
                <a:solidFill>
                  <a:srgbClr val="FFFFFF"/>
                </a:solidFill>
              </a:rPr>
              <a:t>This next slide will inform you a bit about the process for testing new API.</a:t>
            </a:r>
          </a:p>
        </p:txBody>
      </p:sp>
      <p:cxnSp>
        <p:nvCxnSpPr>
          <p:cNvPr id="14" name="Straight Connector 13">
            <a:extLst>
              <a:ext uri="{FF2B5EF4-FFF2-40B4-BE49-F238E27FC236}">
                <a16:creationId xmlns:a16="http://schemas.microsoft.com/office/drawing/2014/main" id="{7476E355-DC49-4AFB-88DE-62B854B9B3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8134" y="3782313"/>
            <a:ext cx="0" cy="2054457"/>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754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8A565D8-E642-4598-BD4F-7ED84917B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diagram of a light bulb&#10;&#10;Description automatically generated with low confidence">
            <a:extLst>
              <a:ext uri="{FF2B5EF4-FFF2-40B4-BE49-F238E27FC236}">
                <a16:creationId xmlns:a16="http://schemas.microsoft.com/office/drawing/2014/main" id="{D0BBD87E-95CF-4823-8B0F-EC66B0224C0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7569" b="8162"/>
          <a:stretch/>
        </p:blipFill>
        <p:spPr>
          <a:xfrm>
            <a:off x="1" y="0"/>
            <a:ext cx="12192000" cy="6858000"/>
          </a:xfrm>
          <a:prstGeom prst="rect">
            <a:avLst/>
          </a:prstGeom>
        </p:spPr>
      </p:pic>
      <p:cxnSp>
        <p:nvCxnSpPr>
          <p:cNvPr id="11" name="Straight Connector 10">
            <a:extLst>
              <a:ext uri="{FF2B5EF4-FFF2-40B4-BE49-F238E27FC236}">
                <a16:creationId xmlns:a16="http://schemas.microsoft.com/office/drawing/2014/main" id="{B6FF1C02-CDFF-4C42-A0F1-09EDEF9139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0B3EECD-8FC2-705E-2F32-CE8FE79559B4}"/>
              </a:ext>
            </a:extLst>
          </p:cNvPr>
          <p:cNvSpPr txBox="1"/>
          <p:nvPr/>
        </p:nvSpPr>
        <p:spPr>
          <a:xfrm>
            <a:off x="4860726" y="6546774"/>
            <a:ext cx="2470548"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3" tooltip="https://devopedia.org/api-testing">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227719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BE3B514-83FE-45D4-988C-78925DD13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2E587E-19B4-B7A2-C7B7-2053EB5EF162}"/>
              </a:ext>
            </a:extLst>
          </p:cNvPr>
          <p:cNvSpPr>
            <a:spLocks noGrp="1"/>
          </p:cNvSpPr>
          <p:nvPr>
            <p:ph type="title"/>
          </p:nvPr>
        </p:nvSpPr>
        <p:spPr>
          <a:xfrm>
            <a:off x="1461805" y="876300"/>
            <a:ext cx="7605995" cy="1367398"/>
          </a:xfrm>
        </p:spPr>
        <p:txBody>
          <a:bodyPr anchor="b">
            <a:normAutofit/>
          </a:bodyPr>
          <a:lstStyle/>
          <a:p>
            <a:r>
              <a:rPr lang="en-US" dirty="0"/>
              <a:t>Google’s Form of API </a:t>
            </a:r>
            <a:endParaRPr lang="en-US"/>
          </a:p>
        </p:txBody>
      </p:sp>
      <p:cxnSp>
        <p:nvCxnSpPr>
          <p:cNvPr id="18" name="Straight Connector 17">
            <a:extLst>
              <a:ext uri="{FF2B5EF4-FFF2-40B4-BE49-F238E27FC236}">
                <a16:creationId xmlns:a16="http://schemas.microsoft.com/office/drawing/2014/main" id="{787CBF7F-92AD-42B8-AA3E-C4AF7A2AD3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6400" y="2589817"/>
            <a:ext cx="0" cy="3468083"/>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3A0A2A97-6800-E745-CB83-5C411A143D2C}"/>
              </a:ext>
            </a:extLst>
          </p:cNvPr>
          <p:cNvGraphicFramePr>
            <a:graphicFrameLocks noGrp="1"/>
          </p:cNvGraphicFramePr>
          <p:nvPr>
            <p:ph idx="1"/>
            <p:extLst>
              <p:ext uri="{D42A27DB-BD31-4B8C-83A1-F6EECF244321}">
                <p14:modId xmlns:p14="http://schemas.microsoft.com/office/powerpoint/2010/main" val="2654296203"/>
              </p:ext>
            </p:extLst>
          </p:nvPr>
        </p:nvGraphicFramePr>
        <p:xfrm>
          <a:off x="2220687" y="2589816"/>
          <a:ext cx="8917576" cy="34680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64960828"/>
      </p:ext>
    </p:extLst>
  </p:cSld>
  <p:clrMapOvr>
    <a:masterClrMapping/>
  </p:clrMapOvr>
</p:sld>
</file>

<file path=ppt/theme/theme1.xml><?xml version="1.0" encoding="utf-8"?>
<a:theme xmlns:a="http://schemas.openxmlformats.org/drawingml/2006/main" name="VaultVTI">
  <a:themeElements>
    <a:clrScheme name="AnalogousFromRegularSeed_2SEEDS">
      <a:dk1>
        <a:srgbClr val="000000"/>
      </a:dk1>
      <a:lt1>
        <a:srgbClr val="FFFFFF"/>
      </a:lt1>
      <a:dk2>
        <a:srgbClr val="23323E"/>
      </a:dk2>
      <a:lt2>
        <a:srgbClr val="E8E5E2"/>
      </a:lt2>
      <a:accent1>
        <a:srgbClr val="2581C7"/>
      </a:accent1>
      <a:accent2>
        <a:srgbClr val="2DB2B4"/>
      </a:accent2>
      <a:accent3>
        <a:srgbClr val="374FD9"/>
      </a:accent3>
      <a:accent4>
        <a:srgbClr val="C73E25"/>
      </a:accent4>
      <a:accent5>
        <a:srgbClr val="D99337"/>
      </a:accent5>
      <a:accent6>
        <a:srgbClr val="A9A71F"/>
      </a:accent6>
      <a:hlink>
        <a:srgbClr val="B7723D"/>
      </a:hlink>
      <a:folHlink>
        <a:srgbClr val="7F7F7F"/>
      </a:folHlink>
    </a:clrScheme>
    <a:fontScheme name="Custom 5">
      <a:majorFont>
        <a:latin typeface="Georgia Pro Light"/>
        <a:ea typeface=""/>
        <a:cs typeface=""/>
      </a:majorFont>
      <a:minorFont>
        <a:latin typeface="Georgia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ultVTI" id="{144E1EB0-F9F9-4F8D-8264-A2820BA0C47A}" vid="{3A992A48-7697-4A22-A884-B4A11E62184D}"/>
    </a:ext>
  </a:extLst>
</a:theme>
</file>

<file path=docProps/app.xml><?xml version="1.0" encoding="utf-8"?>
<Properties xmlns="http://schemas.openxmlformats.org/officeDocument/2006/extended-properties" xmlns:vt="http://schemas.openxmlformats.org/officeDocument/2006/docPropsVTypes">
  <TotalTime>1356</TotalTime>
  <Words>762</Words>
  <Application>Microsoft Macintosh PowerPoint</Application>
  <PresentationFormat>Widescreen</PresentationFormat>
  <Paragraphs>40</Paragraphs>
  <Slides>12</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Georgia Pro Light</vt:lpstr>
      <vt:lpstr>Söhne</vt:lpstr>
      <vt:lpstr>VaultVTI</vt:lpstr>
      <vt:lpstr>Google Translate </vt:lpstr>
      <vt:lpstr>PowerPoint Presentation</vt:lpstr>
      <vt:lpstr>What is it? </vt:lpstr>
      <vt:lpstr>PowerPoint Presentation</vt:lpstr>
      <vt:lpstr>What is an API? </vt:lpstr>
      <vt:lpstr>Forms of API’s </vt:lpstr>
      <vt:lpstr>This next slide will inform you a bit about the process for testing new API.</vt:lpstr>
      <vt:lpstr>PowerPoint Presentation</vt:lpstr>
      <vt:lpstr>Google’s Form of API </vt:lpstr>
      <vt:lpstr>How or when is it used? </vt:lpstr>
      <vt:lpstr>Google is Powerful </vt:lpstr>
      <vt:lpstr>THE END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Google Translate </dc:title>
  <dc:creator>Jakolbi Wilson</dc:creator>
  <cp:lastModifiedBy>Jakolbi Wilson</cp:lastModifiedBy>
  <cp:revision>2</cp:revision>
  <dcterms:created xsi:type="dcterms:W3CDTF">2023-04-18T18:06:34Z</dcterms:created>
  <dcterms:modified xsi:type="dcterms:W3CDTF">2023-04-19T16:42:36Z</dcterms:modified>
</cp:coreProperties>
</file>